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75" r:id="rId5"/>
    <p:sldId id="259" r:id="rId6"/>
    <p:sldId id="276" r:id="rId7"/>
    <p:sldId id="260" r:id="rId8"/>
    <p:sldId id="277" r:id="rId9"/>
    <p:sldId id="261" r:id="rId10"/>
    <p:sldId id="278" r:id="rId11"/>
    <p:sldId id="262" r:id="rId12"/>
    <p:sldId id="279" r:id="rId13"/>
    <p:sldId id="263" r:id="rId14"/>
    <p:sldId id="280" r:id="rId15"/>
    <p:sldId id="264" r:id="rId16"/>
    <p:sldId id="281" r:id="rId17"/>
    <p:sldId id="265" r:id="rId18"/>
    <p:sldId id="282" r:id="rId19"/>
    <p:sldId id="266" r:id="rId20"/>
    <p:sldId id="283" r:id="rId21"/>
    <p:sldId id="267" r:id="rId22"/>
    <p:sldId id="284" r:id="rId23"/>
    <p:sldId id="285" r:id="rId24"/>
    <p:sldId id="268" r:id="rId25"/>
    <p:sldId id="286" r:id="rId26"/>
    <p:sldId id="269" r:id="rId27"/>
    <p:sldId id="287" r:id="rId28"/>
    <p:sldId id="288" r:id="rId29"/>
    <p:sldId id="270" r:id="rId30"/>
    <p:sldId id="289" r:id="rId31"/>
    <p:sldId id="290" r:id="rId32"/>
    <p:sldId id="291" r:id="rId33"/>
    <p:sldId id="292" r:id="rId34"/>
    <p:sldId id="293" r:id="rId35"/>
    <p:sldId id="294" r:id="rId36"/>
    <p:sldId id="271" r:id="rId3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226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2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23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35036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8074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744717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5057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0915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01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109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537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713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08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245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490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446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44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451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/>
              <a:t>УСПЕСИ УЧЕНИКА НА ТАКМИЧЕЊИМА</a:t>
            </a:r>
          </a:p>
          <a:p>
            <a:r>
              <a:rPr dirty="0"/>
              <a:t>2025/2026.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9179" y="5759116"/>
            <a:ext cx="4839756" cy="473242"/>
          </a:xfrm>
        </p:spPr>
        <p:txBody>
          <a:bodyPr/>
          <a:lstStyle/>
          <a:p>
            <a:r>
              <a:rPr dirty="0" err="1"/>
              <a:t>Преглед</a:t>
            </a:r>
            <a:r>
              <a:rPr dirty="0"/>
              <a:t> </a:t>
            </a:r>
            <a:r>
              <a:rPr dirty="0" err="1"/>
              <a:t>постигнућа</a:t>
            </a:r>
            <a:r>
              <a:rPr dirty="0"/>
              <a:t> </a:t>
            </a:r>
            <a:r>
              <a:rPr dirty="0" err="1"/>
              <a:t>ученика</a:t>
            </a:r>
            <a:r>
              <a:rPr dirty="0"/>
              <a:t> </a:t>
            </a:r>
            <a:r>
              <a:rPr dirty="0" err="1"/>
              <a:t>наше</a:t>
            </a:r>
            <a:r>
              <a:rPr dirty="0"/>
              <a:t> </a:t>
            </a:r>
            <a:r>
              <a:rPr dirty="0" err="1"/>
              <a:t>школе</a:t>
            </a:r>
            <a:endParaRPr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925" y="0"/>
            <a:ext cx="1462074" cy="10489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633663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Немачки језик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3914166"/>
              </p:ext>
            </p:extLst>
          </p:nvPr>
        </p:nvGraphicFramePr>
        <p:xfrm>
          <a:off x="609600" y="2160588"/>
          <a:ext cx="6882063" cy="2372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307432"/>
                <a:gridCol w="617621"/>
                <a:gridCol w="1182047"/>
                <a:gridCol w="582584"/>
                <a:gridCol w="1355558"/>
                <a:gridCol w="617621"/>
              </a:tblGrid>
              <a:tr h="37084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Школско</a:t>
                      </a:r>
                      <a:r>
                        <a:rPr lang="sr-Cyrl-RS" sz="1400" baseline="0" dirty="0" smtClean="0"/>
                        <a:t> такмичење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Општинско</a:t>
                      </a:r>
                      <a:r>
                        <a:rPr lang="sr-Cyrl-RS" sz="1400" baseline="0" dirty="0" smtClean="0"/>
                        <a:t> такмичење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Ранг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Окружно такмичење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Ранг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Репубиличко такмичење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Ранг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Емил Чесноков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Лана Костић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Лана Костић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Лана Костић-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Катарина Ерић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Катарина Ерић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Катарина Ерић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Лана Костић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Марија Николић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Богдан К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</a:t>
                      </a:r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ларевић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925" y="0"/>
            <a:ext cx="1462074" cy="10489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358600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ФИЗИКА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Школски</a:t>
            </a:r>
            <a:r>
              <a:rPr dirty="0"/>
              <a:t> </a:t>
            </a:r>
            <a:r>
              <a:rPr dirty="0" err="1"/>
              <a:t>ниво</a:t>
            </a:r>
            <a:r>
              <a:rPr dirty="0"/>
              <a:t>: </a:t>
            </a:r>
            <a:r>
              <a:rPr lang="sr-Cyrl-RS" dirty="0" smtClean="0"/>
              <a:t>10</a:t>
            </a:r>
            <a:r>
              <a:rPr dirty="0" smtClean="0"/>
              <a:t> </a:t>
            </a:r>
            <a:r>
              <a:rPr dirty="0" err="1"/>
              <a:t>ученика</a:t>
            </a:r>
            <a:endParaRPr dirty="0"/>
          </a:p>
          <a:p>
            <a:r>
              <a:rPr dirty="0" err="1"/>
              <a:t>Општински</a:t>
            </a:r>
            <a:r>
              <a:rPr dirty="0"/>
              <a:t> </a:t>
            </a:r>
            <a:r>
              <a:rPr dirty="0" err="1"/>
              <a:t>ниво</a:t>
            </a:r>
            <a:r>
              <a:rPr dirty="0"/>
              <a:t>: </a:t>
            </a:r>
            <a:r>
              <a:rPr lang="sr-Cyrl-RS" dirty="0" smtClean="0"/>
              <a:t>8</a:t>
            </a:r>
            <a:r>
              <a:rPr dirty="0" smtClean="0"/>
              <a:t> </a:t>
            </a:r>
            <a:r>
              <a:rPr dirty="0" err="1"/>
              <a:t>ученика</a:t>
            </a:r>
            <a:endParaRPr dirty="0"/>
          </a:p>
          <a:p>
            <a:r>
              <a:rPr dirty="0" err="1"/>
              <a:t>Окружни</a:t>
            </a:r>
            <a:r>
              <a:rPr dirty="0"/>
              <a:t> </a:t>
            </a:r>
            <a:r>
              <a:rPr dirty="0" err="1"/>
              <a:t>ниво</a:t>
            </a:r>
            <a:r>
              <a:rPr dirty="0"/>
              <a:t>: </a:t>
            </a:r>
            <a:r>
              <a:rPr lang="sr-Cyrl-RS" dirty="0" smtClean="0"/>
              <a:t>3</a:t>
            </a:r>
            <a:r>
              <a:rPr dirty="0" smtClean="0"/>
              <a:t> </a:t>
            </a:r>
            <a:r>
              <a:rPr dirty="0" err="1" smtClean="0"/>
              <a:t>ученика</a:t>
            </a:r>
            <a:endParaRPr lang="sr-Cyrl-RS" dirty="0" smtClean="0"/>
          </a:p>
          <a:p>
            <a:r>
              <a:rPr lang="sr-Cyrl-RS" dirty="0" smtClean="0"/>
              <a:t>Републички ниво: 2 ученика</a:t>
            </a:r>
            <a:endParaRPr dirty="0"/>
          </a:p>
          <a:p>
            <a:r>
              <a:rPr dirty="0" err="1"/>
              <a:t>Поносни</a:t>
            </a:r>
            <a:r>
              <a:rPr dirty="0"/>
              <a:t> </a:t>
            </a:r>
            <a:r>
              <a:rPr dirty="0" err="1"/>
              <a:t>смо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труд</a:t>
            </a:r>
            <a:r>
              <a:rPr dirty="0"/>
              <a:t>, </a:t>
            </a:r>
            <a:r>
              <a:rPr dirty="0" err="1"/>
              <a:t>знање</a:t>
            </a:r>
            <a:r>
              <a:rPr dirty="0"/>
              <a:t> и </a:t>
            </a:r>
            <a:r>
              <a:rPr dirty="0" err="1"/>
              <a:t>посвећеност</a:t>
            </a:r>
            <a:r>
              <a:rPr dirty="0"/>
              <a:t> </a:t>
            </a:r>
            <a:r>
              <a:rPr dirty="0" err="1"/>
              <a:t>наших</a:t>
            </a:r>
            <a:r>
              <a:rPr dirty="0"/>
              <a:t> </a:t>
            </a:r>
            <a:r>
              <a:rPr dirty="0" err="1"/>
              <a:t>ученика</a:t>
            </a:r>
            <a:r>
              <a:rPr dirty="0"/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925" y="0"/>
            <a:ext cx="1462074" cy="10489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88" y="585536"/>
            <a:ext cx="6764806" cy="577516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Физика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6488841"/>
              </p:ext>
            </p:extLst>
          </p:nvPr>
        </p:nvGraphicFramePr>
        <p:xfrm>
          <a:off x="72188" y="1483812"/>
          <a:ext cx="8061158" cy="44678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8497"/>
                <a:gridCol w="1387651"/>
                <a:gridCol w="730341"/>
                <a:gridCol w="1396781"/>
                <a:gridCol w="748601"/>
                <a:gridCol w="1551978"/>
                <a:gridCol w="657309"/>
              </a:tblGrid>
              <a:tr h="554401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Школско</a:t>
                      </a:r>
                      <a:r>
                        <a:rPr lang="sr-Cyrl-RS" sz="1400" baseline="0" dirty="0" smtClean="0"/>
                        <a:t> такмичење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Општинско</a:t>
                      </a:r>
                      <a:r>
                        <a:rPr lang="sr-Cyrl-RS" sz="1400" baseline="0" dirty="0" smtClean="0"/>
                        <a:t> такмичење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Ранг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Окружно такмичење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Ранг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Репубиличко такмичење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Ранг</a:t>
                      </a:r>
                      <a:endParaRPr lang="en-US" sz="1400" dirty="0"/>
                    </a:p>
                  </a:txBody>
                  <a:tcPr/>
                </a:tc>
              </a:tr>
              <a:tr h="391341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Богдан Бркић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Емил Чесноков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Емил Чесноков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Емил Чесноков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</a:t>
                      </a:r>
                    </a:p>
                  </a:txBody>
                  <a:tcPr marL="0" marR="0" marT="0" marB="0" anchor="b"/>
                </a:tc>
              </a:tr>
              <a:tr h="391341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В. Ема Михајловски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Милутин Миливојевић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Лена Латиновић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Лена Латиновић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1341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Милица Миловановић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Богдан Бркић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Милутин Миливојевић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1341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Коста Дељанин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Милица Миловановић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1341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Петар Вучић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В. Ема Михајловски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1341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Емил Чесноков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Лена Латиновић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1341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Милутин Миливојевић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Коста Дељанин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1341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Марија Тишма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Марија Тишма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1341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Лена Латиновић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1341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Гаврило Јовановић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925" y="0"/>
            <a:ext cx="1462074" cy="10489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933637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ИСТОРИЈА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Школски</a:t>
            </a:r>
            <a:r>
              <a:rPr dirty="0"/>
              <a:t> </a:t>
            </a:r>
            <a:r>
              <a:rPr dirty="0" err="1"/>
              <a:t>ниво</a:t>
            </a:r>
            <a:r>
              <a:rPr dirty="0"/>
              <a:t>: 13 </a:t>
            </a:r>
            <a:r>
              <a:rPr dirty="0" err="1"/>
              <a:t>ученика</a:t>
            </a:r>
            <a:endParaRPr dirty="0"/>
          </a:p>
          <a:p>
            <a:r>
              <a:rPr dirty="0" err="1"/>
              <a:t>Општински</a:t>
            </a:r>
            <a:r>
              <a:rPr dirty="0"/>
              <a:t> </a:t>
            </a:r>
            <a:r>
              <a:rPr dirty="0" err="1"/>
              <a:t>ниво</a:t>
            </a:r>
            <a:r>
              <a:rPr dirty="0"/>
              <a:t>: </a:t>
            </a:r>
            <a:r>
              <a:rPr dirty="0" smtClean="0"/>
              <a:t>1</a:t>
            </a:r>
            <a:r>
              <a:rPr lang="sr-Cyrl-RS" dirty="0" smtClean="0"/>
              <a:t>3</a:t>
            </a:r>
            <a:r>
              <a:rPr dirty="0" smtClean="0"/>
              <a:t> </a:t>
            </a:r>
            <a:r>
              <a:rPr dirty="0" err="1"/>
              <a:t>ученика</a:t>
            </a:r>
            <a:endParaRPr dirty="0"/>
          </a:p>
          <a:p>
            <a:r>
              <a:rPr dirty="0" err="1"/>
              <a:t>Окружни</a:t>
            </a:r>
            <a:r>
              <a:rPr dirty="0"/>
              <a:t> </a:t>
            </a:r>
            <a:r>
              <a:rPr dirty="0" err="1"/>
              <a:t>ниво</a:t>
            </a:r>
            <a:r>
              <a:rPr dirty="0"/>
              <a:t>: </a:t>
            </a:r>
            <a:r>
              <a:rPr lang="sr-Cyrl-RS" dirty="0" smtClean="0"/>
              <a:t>8</a:t>
            </a:r>
            <a:r>
              <a:rPr dirty="0" smtClean="0"/>
              <a:t> </a:t>
            </a:r>
            <a:r>
              <a:rPr dirty="0" err="1" smtClean="0"/>
              <a:t>ученика</a:t>
            </a:r>
            <a:endParaRPr lang="sr-Cyrl-RS" dirty="0" smtClean="0"/>
          </a:p>
          <a:p>
            <a:r>
              <a:rPr lang="sr-Cyrl-RS" dirty="0" smtClean="0"/>
              <a:t>Републички ниво: 1 ученик</a:t>
            </a:r>
            <a:endParaRPr dirty="0"/>
          </a:p>
          <a:p>
            <a:r>
              <a:rPr dirty="0" err="1"/>
              <a:t>Поносни</a:t>
            </a:r>
            <a:r>
              <a:rPr dirty="0"/>
              <a:t> </a:t>
            </a:r>
            <a:r>
              <a:rPr dirty="0" err="1"/>
              <a:t>смо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труд</a:t>
            </a:r>
            <a:r>
              <a:rPr dirty="0"/>
              <a:t>, </a:t>
            </a:r>
            <a:r>
              <a:rPr dirty="0" err="1"/>
              <a:t>знање</a:t>
            </a:r>
            <a:r>
              <a:rPr dirty="0"/>
              <a:t> и </a:t>
            </a:r>
            <a:r>
              <a:rPr dirty="0" err="1"/>
              <a:t>посвећеност</a:t>
            </a:r>
            <a:r>
              <a:rPr dirty="0"/>
              <a:t> </a:t>
            </a:r>
            <a:r>
              <a:rPr dirty="0" err="1"/>
              <a:t>наших</a:t>
            </a:r>
            <a:r>
              <a:rPr dirty="0"/>
              <a:t> </a:t>
            </a:r>
            <a:r>
              <a:rPr dirty="0" err="1"/>
              <a:t>ученика</a:t>
            </a:r>
            <a:r>
              <a:rPr dirty="0"/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925" y="0"/>
            <a:ext cx="1462074" cy="10489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347" y="88232"/>
            <a:ext cx="6347713" cy="521368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Историја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8733563"/>
              </p:ext>
            </p:extLst>
          </p:nvPr>
        </p:nvGraphicFramePr>
        <p:xfrm>
          <a:off x="513347" y="1073011"/>
          <a:ext cx="7611981" cy="527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1814"/>
                <a:gridCol w="1427747"/>
                <a:gridCol w="673769"/>
                <a:gridCol w="1476474"/>
                <a:gridCol w="608999"/>
                <a:gridCol w="1379621"/>
                <a:gridCol w="593557"/>
              </a:tblGrid>
              <a:tr h="353961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Школско</a:t>
                      </a:r>
                      <a:r>
                        <a:rPr lang="sr-Cyrl-RS" sz="1400" baseline="0" dirty="0" smtClean="0"/>
                        <a:t> такмичење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Општинско</a:t>
                      </a:r>
                      <a:r>
                        <a:rPr lang="sr-Cyrl-RS" sz="1400" baseline="0" dirty="0" smtClean="0"/>
                        <a:t> такмичење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Ранг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Окружно такмичење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Ранг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Репубиличко такмичење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Ранг</a:t>
                      </a:r>
                      <a:endParaRPr lang="en-US" sz="1400" dirty="0"/>
                    </a:p>
                  </a:txBody>
                  <a:tcPr/>
                </a:tc>
              </a:tr>
              <a:tr h="360868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Милош Гашић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Лајла Абај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Маша Цвркотић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Лејла Абај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 </a:t>
                      </a:r>
                    </a:p>
                  </a:txBody>
                  <a:tcPr marL="0" marR="0" marT="0" marB="0" anchor="b"/>
                </a:tc>
              </a:tr>
              <a:tr h="360868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Лејла Абај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Лазар Шошић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Катарина Ерић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0868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Лазар Шошић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Стефан Шошић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Далиа Тодоров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0868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Стефан Шошић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Милош Гашић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Емил Чесноков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0868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Емил Чесноков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Катарина Ерић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Софиа Живановић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0868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Катарина Ерић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Емил Чесноков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Лејла Абај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0868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Софиа Живановић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Далиа Тодоров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Стефан Шошић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0868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Марија Тишма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Софиа Живановић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Лазар Шошић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0868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Марко Маринковић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Мариа Тишма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0868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Петар Лучић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Константин Нинковић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0868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Маша Цвркотић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Маша Цвркотић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0868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Далиа Тодоров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Марко Маринковић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0868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Константин Нинковић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925" y="0"/>
            <a:ext cx="1462074" cy="10489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8073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ИНФОРМАТИКА И РАЧУНАРСТВО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Школски</a:t>
            </a:r>
            <a:r>
              <a:rPr dirty="0"/>
              <a:t> </a:t>
            </a:r>
            <a:r>
              <a:rPr dirty="0" err="1"/>
              <a:t>ниво</a:t>
            </a:r>
            <a:r>
              <a:rPr dirty="0"/>
              <a:t>: </a:t>
            </a:r>
            <a:r>
              <a:rPr lang="sr-Cyrl-RS" dirty="0" smtClean="0"/>
              <a:t>1</a:t>
            </a:r>
            <a:r>
              <a:rPr dirty="0" smtClean="0"/>
              <a:t> </a:t>
            </a:r>
            <a:r>
              <a:rPr dirty="0" err="1" smtClean="0"/>
              <a:t>ученик</a:t>
            </a:r>
            <a:endParaRPr dirty="0"/>
          </a:p>
          <a:p>
            <a:r>
              <a:rPr dirty="0" err="1"/>
              <a:t>Општински</a:t>
            </a:r>
            <a:r>
              <a:rPr dirty="0"/>
              <a:t> </a:t>
            </a:r>
            <a:r>
              <a:rPr dirty="0" err="1"/>
              <a:t>ниво</a:t>
            </a:r>
            <a:r>
              <a:rPr dirty="0"/>
              <a:t>: </a:t>
            </a:r>
            <a:r>
              <a:rPr lang="sr-Cyrl-RS" dirty="0" smtClean="0"/>
              <a:t>1</a:t>
            </a:r>
            <a:r>
              <a:rPr dirty="0" smtClean="0"/>
              <a:t> </a:t>
            </a:r>
            <a:r>
              <a:rPr dirty="0" err="1" smtClean="0"/>
              <a:t>ученик</a:t>
            </a:r>
            <a:endParaRPr dirty="0"/>
          </a:p>
          <a:p>
            <a:r>
              <a:rPr dirty="0" err="1"/>
              <a:t>Окружни</a:t>
            </a:r>
            <a:r>
              <a:rPr dirty="0"/>
              <a:t> </a:t>
            </a:r>
            <a:r>
              <a:rPr dirty="0" err="1"/>
              <a:t>ниво</a:t>
            </a:r>
            <a:r>
              <a:rPr dirty="0"/>
              <a:t>: </a:t>
            </a:r>
            <a:r>
              <a:rPr lang="sr-Cyrl-RS" dirty="0" smtClean="0"/>
              <a:t>1</a:t>
            </a:r>
            <a:r>
              <a:rPr dirty="0" smtClean="0"/>
              <a:t> </a:t>
            </a:r>
            <a:r>
              <a:rPr dirty="0" err="1" smtClean="0"/>
              <a:t>ученик</a:t>
            </a:r>
            <a:endParaRPr lang="sr-Cyrl-RS" dirty="0" smtClean="0"/>
          </a:p>
          <a:p>
            <a:r>
              <a:rPr lang="sr-Cyrl-RS" dirty="0" smtClean="0"/>
              <a:t>Републички ниво: 1 ученик</a:t>
            </a:r>
            <a:endParaRPr dirty="0"/>
          </a:p>
          <a:p>
            <a:r>
              <a:rPr dirty="0" err="1"/>
              <a:t>Поносни</a:t>
            </a:r>
            <a:r>
              <a:rPr dirty="0"/>
              <a:t> </a:t>
            </a:r>
            <a:r>
              <a:rPr dirty="0" err="1"/>
              <a:t>смо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труд</a:t>
            </a:r>
            <a:r>
              <a:rPr dirty="0"/>
              <a:t>, </a:t>
            </a:r>
            <a:r>
              <a:rPr dirty="0" err="1"/>
              <a:t>знање</a:t>
            </a:r>
            <a:r>
              <a:rPr dirty="0"/>
              <a:t> и </a:t>
            </a:r>
            <a:r>
              <a:rPr dirty="0" err="1"/>
              <a:t>посвећеност</a:t>
            </a:r>
            <a:r>
              <a:rPr dirty="0"/>
              <a:t> </a:t>
            </a:r>
            <a:r>
              <a:rPr dirty="0" err="1"/>
              <a:t>наших</a:t>
            </a:r>
            <a:r>
              <a:rPr dirty="0"/>
              <a:t> </a:t>
            </a:r>
            <a:r>
              <a:rPr dirty="0" err="1"/>
              <a:t>ученика</a:t>
            </a:r>
            <a:r>
              <a:rPr dirty="0"/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925" y="0"/>
            <a:ext cx="1462074" cy="10489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850232"/>
          </a:xfrm>
        </p:spPr>
        <p:txBody>
          <a:bodyPr/>
          <a:lstStyle/>
          <a:p>
            <a:r>
              <a:rPr lang="sr-Cyrl-RS" dirty="0" smtClean="0"/>
              <a:t>Информатика и рачунарство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0467484"/>
              </p:ext>
            </p:extLst>
          </p:nvPr>
        </p:nvGraphicFramePr>
        <p:xfrm>
          <a:off x="136358" y="2160588"/>
          <a:ext cx="7074568" cy="88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3158"/>
                <a:gridCol w="1403684"/>
                <a:gridCol w="649705"/>
                <a:gridCol w="1235242"/>
                <a:gridCol w="593558"/>
                <a:gridCol w="1411706"/>
                <a:gridCol w="577515"/>
              </a:tblGrid>
              <a:tr h="37084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Школско</a:t>
                      </a:r>
                      <a:r>
                        <a:rPr lang="sr-Cyrl-RS" sz="1400" baseline="0" dirty="0" smtClean="0"/>
                        <a:t> такмичење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Општинско</a:t>
                      </a:r>
                      <a:r>
                        <a:rPr lang="sr-Cyrl-RS" sz="1400" baseline="0" dirty="0" smtClean="0"/>
                        <a:t> такмичење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Ранг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Окружно такмичење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Ранг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Репубиличко такмичење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Ранг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Емил Чесников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Емил Чесников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Емил Чесников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Емил Чесников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925" y="0"/>
            <a:ext cx="1462074" cy="10489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698627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ХЕМИЈА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Школски</a:t>
            </a:r>
            <a:r>
              <a:rPr dirty="0"/>
              <a:t> </a:t>
            </a:r>
            <a:r>
              <a:rPr dirty="0" err="1"/>
              <a:t>ниво</a:t>
            </a:r>
            <a:r>
              <a:rPr dirty="0"/>
              <a:t>: </a:t>
            </a:r>
            <a:r>
              <a:rPr dirty="0" smtClean="0"/>
              <a:t>1</a:t>
            </a:r>
            <a:r>
              <a:rPr lang="sr-Cyrl-RS" dirty="0" smtClean="0"/>
              <a:t>1</a:t>
            </a:r>
            <a:r>
              <a:rPr dirty="0" smtClean="0"/>
              <a:t> </a:t>
            </a:r>
            <a:r>
              <a:rPr dirty="0" err="1"/>
              <a:t>ученика</a:t>
            </a:r>
            <a:endParaRPr dirty="0"/>
          </a:p>
          <a:p>
            <a:r>
              <a:rPr dirty="0" err="1"/>
              <a:t>Општински</a:t>
            </a:r>
            <a:r>
              <a:rPr dirty="0"/>
              <a:t> </a:t>
            </a:r>
            <a:r>
              <a:rPr dirty="0" err="1"/>
              <a:t>ниво</a:t>
            </a:r>
            <a:r>
              <a:rPr dirty="0"/>
              <a:t>: </a:t>
            </a:r>
            <a:r>
              <a:rPr lang="sr-Cyrl-RS" dirty="0" smtClean="0"/>
              <a:t>9</a:t>
            </a:r>
            <a:r>
              <a:rPr dirty="0" smtClean="0"/>
              <a:t> </a:t>
            </a:r>
            <a:r>
              <a:rPr dirty="0" err="1"/>
              <a:t>ученика</a:t>
            </a:r>
            <a:endParaRPr dirty="0"/>
          </a:p>
          <a:p>
            <a:r>
              <a:rPr dirty="0" err="1"/>
              <a:t>Окружни</a:t>
            </a:r>
            <a:r>
              <a:rPr dirty="0"/>
              <a:t> </a:t>
            </a:r>
            <a:r>
              <a:rPr dirty="0" err="1"/>
              <a:t>ниво</a:t>
            </a:r>
            <a:r>
              <a:rPr dirty="0"/>
              <a:t>: </a:t>
            </a:r>
            <a:r>
              <a:rPr lang="sr-Cyrl-RS" dirty="0" smtClean="0"/>
              <a:t>2</a:t>
            </a:r>
            <a:r>
              <a:rPr dirty="0" smtClean="0"/>
              <a:t> </a:t>
            </a:r>
            <a:r>
              <a:rPr dirty="0" err="1" smtClean="0"/>
              <a:t>ученика</a:t>
            </a:r>
            <a:endParaRPr lang="sr-Cyrl-RS" dirty="0" smtClean="0"/>
          </a:p>
          <a:p>
            <a:r>
              <a:rPr lang="sr-Cyrl-RS" dirty="0" smtClean="0"/>
              <a:t>Републички ниво: 1 ученик</a:t>
            </a:r>
            <a:endParaRPr dirty="0"/>
          </a:p>
          <a:p>
            <a:r>
              <a:rPr dirty="0" err="1"/>
              <a:t>Поносни</a:t>
            </a:r>
            <a:r>
              <a:rPr dirty="0"/>
              <a:t> </a:t>
            </a:r>
            <a:r>
              <a:rPr dirty="0" err="1"/>
              <a:t>смо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труд</a:t>
            </a:r>
            <a:r>
              <a:rPr dirty="0"/>
              <a:t>, </a:t>
            </a:r>
            <a:r>
              <a:rPr dirty="0" err="1"/>
              <a:t>знање</a:t>
            </a:r>
            <a:r>
              <a:rPr dirty="0"/>
              <a:t> и </a:t>
            </a:r>
            <a:r>
              <a:rPr dirty="0" err="1"/>
              <a:t>посвећеност</a:t>
            </a:r>
            <a:r>
              <a:rPr dirty="0"/>
              <a:t> </a:t>
            </a:r>
            <a:r>
              <a:rPr dirty="0" err="1"/>
              <a:t>наших</a:t>
            </a:r>
            <a:r>
              <a:rPr dirty="0"/>
              <a:t> </a:t>
            </a:r>
            <a:r>
              <a:rPr dirty="0" err="1"/>
              <a:t>ученика</a:t>
            </a:r>
            <a:r>
              <a:rPr dirty="0"/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925" y="0"/>
            <a:ext cx="1462074" cy="10489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770021"/>
          </a:xfrm>
        </p:spPr>
        <p:txBody>
          <a:bodyPr/>
          <a:lstStyle/>
          <a:p>
            <a:r>
              <a:rPr lang="sr-Cyrl-RS" dirty="0" smtClean="0"/>
              <a:t>Хемија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5881377"/>
              </p:ext>
            </p:extLst>
          </p:nvPr>
        </p:nvGraphicFramePr>
        <p:xfrm>
          <a:off x="176463" y="1219199"/>
          <a:ext cx="7114674" cy="459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1706"/>
                <a:gridCol w="1323474"/>
                <a:gridCol w="705852"/>
                <a:gridCol w="1155032"/>
                <a:gridCol w="577516"/>
                <a:gridCol w="1371600"/>
                <a:gridCol w="569494"/>
              </a:tblGrid>
              <a:tr h="37084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Школско</a:t>
                      </a:r>
                      <a:r>
                        <a:rPr lang="sr-Cyrl-RS" sz="1400" baseline="0" dirty="0" smtClean="0"/>
                        <a:t> такмичење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Општинско</a:t>
                      </a:r>
                      <a:r>
                        <a:rPr lang="sr-Cyrl-RS" sz="1400" baseline="0" dirty="0" smtClean="0"/>
                        <a:t> такмичење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Ранг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Окружно такмичење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Ранг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Репубиличко такмичење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Ранг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Марија Тишма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11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Софиа Живановић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11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Анђелија Баћић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Анђелија Баћић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anchor="ctr" anchorCtr="1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Сара Оларевић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11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Наталија Петровић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sr-Cyrl-R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Нина Петровић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Софиа Живановић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11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Зарија Кићовић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sr-Cyrl-R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Сара Јовановић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11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Сара Јовановић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sr-Cyrl-R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Наталија Петровић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11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Кристина Вујошевић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Зарија Кићовић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11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Анђелија Баћић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Кристина Вујошевић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11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Нина Петровић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Дуња Миливојевић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11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Дуња Миливојевић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Анђелија Баћић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Вукашин Стефановић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Вукашин Стефановић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Нина Петровић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925" y="0"/>
            <a:ext cx="1462074" cy="10489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10931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ТЕХНИКА И ТЕХНОЛОГИЈА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Школски</a:t>
            </a:r>
            <a:r>
              <a:rPr dirty="0"/>
              <a:t> </a:t>
            </a:r>
            <a:r>
              <a:rPr dirty="0" err="1"/>
              <a:t>ниво</a:t>
            </a:r>
            <a:r>
              <a:rPr dirty="0"/>
              <a:t>: </a:t>
            </a:r>
            <a:r>
              <a:rPr lang="sr-Cyrl-RS" dirty="0" smtClean="0"/>
              <a:t>7</a:t>
            </a:r>
            <a:r>
              <a:rPr dirty="0" smtClean="0"/>
              <a:t> </a:t>
            </a:r>
            <a:r>
              <a:rPr dirty="0" err="1"/>
              <a:t>ученика</a:t>
            </a:r>
            <a:endParaRPr dirty="0"/>
          </a:p>
          <a:p>
            <a:r>
              <a:rPr dirty="0" err="1"/>
              <a:t>Општински</a:t>
            </a:r>
            <a:r>
              <a:rPr dirty="0"/>
              <a:t> </a:t>
            </a:r>
            <a:r>
              <a:rPr dirty="0" err="1"/>
              <a:t>ниво</a:t>
            </a:r>
            <a:r>
              <a:rPr dirty="0"/>
              <a:t>: </a:t>
            </a:r>
            <a:r>
              <a:rPr lang="sr-Cyrl-RS" dirty="0" smtClean="0"/>
              <a:t>1</a:t>
            </a:r>
            <a:r>
              <a:rPr dirty="0" smtClean="0"/>
              <a:t> </a:t>
            </a:r>
            <a:r>
              <a:rPr dirty="0" err="1"/>
              <a:t>ученика</a:t>
            </a:r>
            <a:endParaRPr dirty="0"/>
          </a:p>
          <a:p>
            <a:r>
              <a:rPr dirty="0" err="1" smtClean="0"/>
              <a:t>Поносни</a:t>
            </a:r>
            <a:r>
              <a:rPr dirty="0" smtClean="0"/>
              <a:t> </a:t>
            </a:r>
            <a:r>
              <a:rPr dirty="0" err="1"/>
              <a:t>смо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труд</a:t>
            </a:r>
            <a:r>
              <a:rPr dirty="0"/>
              <a:t>, </a:t>
            </a:r>
            <a:r>
              <a:rPr dirty="0" err="1"/>
              <a:t>знање</a:t>
            </a:r>
            <a:r>
              <a:rPr dirty="0"/>
              <a:t> и </a:t>
            </a:r>
            <a:r>
              <a:rPr dirty="0" err="1"/>
              <a:t>посвећеност</a:t>
            </a:r>
            <a:r>
              <a:rPr dirty="0"/>
              <a:t> </a:t>
            </a:r>
            <a:r>
              <a:rPr dirty="0" err="1"/>
              <a:t>наших</a:t>
            </a:r>
            <a:r>
              <a:rPr dirty="0"/>
              <a:t> </a:t>
            </a:r>
            <a:r>
              <a:rPr dirty="0" err="1"/>
              <a:t>ученика</a:t>
            </a:r>
            <a:r>
              <a:rPr dirty="0"/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925" y="0"/>
            <a:ext cx="1462074" cy="10489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Области у којима су ученици остварили успех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676400"/>
            <a:ext cx="6761749" cy="5045242"/>
          </a:xfrm>
        </p:spPr>
        <p:txBody>
          <a:bodyPr>
            <a:normAutofit fontScale="77500" lnSpcReduction="20000"/>
          </a:bodyPr>
          <a:lstStyle/>
          <a:p>
            <a:endParaRPr dirty="0"/>
          </a:p>
          <a:p>
            <a:r>
              <a:rPr dirty="0" smtClean="0"/>
              <a:t>МАТЕМАТИКА</a:t>
            </a:r>
            <a:endParaRPr dirty="0"/>
          </a:p>
          <a:p>
            <a:r>
              <a:rPr dirty="0" smtClean="0"/>
              <a:t>БИОЛОГИЈА</a:t>
            </a:r>
            <a:endParaRPr dirty="0"/>
          </a:p>
          <a:p>
            <a:r>
              <a:rPr dirty="0" smtClean="0"/>
              <a:t>ГЕОГРАФИЈА</a:t>
            </a:r>
            <a:endParaRPr dirty="0"/>
          </a:p>
          <a:p>
            <a:r>
              <a:rPr dirty="0" smtClean="0"/>
              <a:t>НЕМАЧКИ </a:t>
            </a:r>
            <a:r>
              <a:rPr dirty="0"/>
              <a:t>ЈЕЗИК</a:t>
            </a:r>
          </a:p>
          <a:p>
            <a:r>
              <a:rPr dirty="0" smtClean="0"/>
              <a:t>ФИЗИКА</a:t>
            </a:r>
            <a:endParaRPr dirty="0"/>
          </a:p>
          <a:p>
            <a:r>
              <a:rPr dirty="0" smtClean="0"/>
              <a:t>ИСТОРИЈА</a:t>
            </a:r>
            <a:endParaRPr dirty="0"/>
          </a:p>
          <a:p>
            <a:r>
              <a:rPr dirty="0" smtClean="0"/>
              <a:t>ИНФО</a:t>
            </a:r>
            <a:r>
              <a:rPr lang="sr-Latn-RS" dirty="0" smtClean="0"/>
              <a:t>PMAT</a:t>
            </a:r>
            <a:r>
              <a:rPr lang="sr-Cyrl-RS" dirty="0" smtClean="0"/>
              <a:t>ИКА И РАЧУНАРСТВО</a:t>
            </a:r>
            <a:endParaRPr dirty="0"/>
          </a:p>
          <a:p>
            <a:r>
              <a:rPr dirty="0" smtClean="0"/>
              <a:t>ХЕМИЈА</a:t>
            </a:r>
            <a:endParaRPr dirty="0"/>
          </a:p>
          <a:p>
            <a:r>
              <a:rPr dirty="0" smtClean="0"/>
              <a:t>ТЕХНИКА </a:t>
            </a:r>
            <a:r>
              <a:rPr dirty="0"/>
              <a:t>И ТЕХНОЛОГИЈА</a:t>
            </a:r>
          </a:p>
          <a:p>
            <a:r>
              <a:rPr dirty="0" smtClean="0"/>
              <a:t>СРПСКИ </a:t>
            </a:r>
            <a:r>
              <a:rPr dirty="0"/>
              <a:t>ЈЕЗИК</a:t>
            </a:r>
          </a:p>
          <a:p>
            <a:r>
              <a:rPr lang="sr-Cyrl-RS" dirty="0" smtClean="0"/>
              <a:t>КЊИЖЕВНА ОЛИМПИЈАДА</a:t>
            </a:r>
            <a:endParaRPr dirty="0"/>
          </a:p>
          <a:p>
            <a:r>
              <a:rPr dirty="0" smtClean="0"/>
              <a:t>МИСЛИША</a:t>
            </a:r>
            <a:endParaRPr dirty="0"/>
          </a:p>
          <a:p>
            <a:r>
              <a:rPr dirty="0" smtClean="0"/>
              <a:t>ДИГИТАЛНИ </a:t>
            </a:r>
            <a:r>
              <a:rPr dirty="0" smtClean="0"/>
              <a:t>СВЕТ</a:t>
            </a:r>
            <a:endParaRPr lang="sr-Cyrl-RS" dirty="0" smtClean="0"/>
          </a:p>
          <a:p>
            <a:r>
              <a:rPr lang="sr-Cyrl-RS" dirty="0" smtClean="0"/>
              <a:t>МУЗИЧКА КУЛТУРА</a:t>
            </a:r>
          </a:p>
          <a:p>
            <a:r>
              <a:rPr lang="sr-Cyrl-RS" dirty="0" smtClean="0"/>
              <a:t>ЛИКОВНА КУЛТУРА</a:t>
            </a:r>
          </a:p>
          <a:p>
            <a:r>
              <a:rPr lang="sr-Cyrl-RS" dirty="0" smtClean="0"/>
              <a:t>ФИЗИЧКО И ЗДРАВСТВЕНО ВАСПИТАЊЕ</a:t>
            </a:r>
            <a:endParaRPr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925" y="0"/>
            <a:ext cx="1462074" cy="10489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625642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Техника и технологија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4817651"/>
              </p:ext>
            </p:extLst>
          </p:nvPr>
        </p:nvGraphicFramePr>
        <p:xfrm>
          <a:off x="609600" y="1567030"/>
          <a:ext cx="5324542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6138"/>
                <a:gridCol w="2584199"/>
                <a:gridCol w="624205"/>
              </a:tblGrid>
              <a:tr h="37084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Школско</a:t>
                      </a:r>
                      <a:r>
                        <a:rPr lang="sr-Cyrl-RS" sz="1400" baseline="0" dirty="0" smtClean="0"/>
                        <a:t> такмичење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Општинско</a:t>
                      </a:r>
                      <a:r>
                        <a:rPr lang="sr-Cyrl-RS" sz="1400" baseline="0" dirty="0" smtClean="0"/>
                        <a:t> такмичење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Ранг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Максим Раказовић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Викторија Ема Михајловски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Јована Радовић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Сара Поповић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Викторија Ема Михајловски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Марија Тишма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Емил Чесноков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Мина Вучковић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925" y="0"/>
            <a:ext cx="1462074" cy="10489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283308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СРПСКИ ЈЕЗИК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Школски</a:t>
            </a:r>
            <a:r>
              <a:rPr dirty="0"/>
              <a:t> </a:t>
            </a:r>
            <a:r>
              <a:rPr dirty="0" err="1"/>
              <a:t>ниво</a:t>
            </a:r>
            <a:r>
              <a:rPr dirty="0"/>
              <a:t>: </a:t>
            </a:r>
            <a:r>
              <a:rPr dirty="0" smtClean="0"/>
              <a:t>1</a:t>
            </a:r>
            <a:r>
              <a:rPr lang="sr-Cyrl-RS" dirty="0" smtClean="0"/>
              <a:t>7</a:t>
            </a:r>
            <a:r>
              <a:rPr dirty="0" smtClean="0"/>
              <a:t> </a:t>
            </a:r>
            <a:r>
              <a:rPr dirty="0" err="1"/>
              <a:t>ученика</a:t>
            </a:r>
            <a:endParaRPr dirty="0"/>
          </a:p>
          <a:p>
            <a:r>
              <a:rPr dirty="0" err="1"/>
              <a:t>Општински</a:t>
            </a:r>
            <a:r>
              <a:rPr dirty="0"/>
              <a:t> </a:t>
            </a:r>
            <a:r>
              <a:rPr dirty="0" err="1"/>
              <a:t>ниво</a:t>
            </a:r>
            <a:r>
              <a:rPr dirty="0"/>
              <a:t>: </a:t>
            </a:r>
            <a:r>
              <a:rPr dirty="0" smtClean="0"/>
              <a:t>1</a:t>
            </a:r>
            <a:r>
              <a:rPr lang="sr-Cyrl-RS" dirty="0" smtClean="0"/>
              <a:t>7</a:t>
            </a:r>
            <a:r>
              <a:rPr dirty="0" smtClean="0"/>
              <a:t> </a:t>
            </a:r>
            <a:r>
              <a:rPr dirty="0" err="1"/>
              <a:t>ученика</a:t>
            </a:r>
            <a:endParaRPr dirty="0"/>
          </a:p>
          <a:p>
            <a:r>
              <a:rPr dirty="0" err="1"/>
              <a:t>Окружни</a:t>
            </a:r>
            <a:r>
              <a:rPr dirty="0"/>
              <a:t> </a:t>
            </a:r>
            <a:r>
              <a:rPr dirty="0" err="1"/>
              <a:t>ниво</a:t>
            </a:r>
            <a:r>
              <a:rPr dirty="0"/>
              <a:t>: </a:t>
            </a:r>
            <a:r>
              <a:rPr lang="sr-Cyrl-RS" dirty="0" smtClean="0"/>
              <a:t>7</a:t>
            </a:r>
            <a:r>
              <a:rPr dirty="0" smtClean="0"/>
              <a:t> </a:t>
            </a:r>
            <a:r>
              <a:rPr dirty="0" err="1"/>
              <a:t>ученика</a:t>
            </a:r>
            <a:endParaRPr dirty="0"/>
          </a:p>
          <a:p>
            <a:r>
              <a:rPr dirty="0" err="1"/>
              <a:t>Поносни</a:t>
            </a:r>
            <a:r>
              <a:rPr dirty="0"/>
              <a:t> </a:t>
            </a:r>
            <a:r>
              <a:rPr dirty="0" err="1"/>
              <a:t>смо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труд</a:t>
            </a:r>
            <a:r>
              <a:rPr dirty="0"/>
              <a:t>, </a:t>
            </a:r>
            <a:r>
              <a:rPr dirty="0" err="1"/>
              <a:t>знање</a:t>
            </a:r>
            <a:r>
              <a:rPr dirty="0"/>
              <a:t> и </a:t>
            </a:r>
            <a:r>
              <a:rPr dirty="0" err="1"/>
              <a:t>посвећеност</a:t>
            </a:r>
            <a:r>
              <a:rPr dirty="0"/>
              <a:t> </a:t>
            </a:r>
            <a:r>
              <a:rPr dirty="0" err="1"/>
              <a:t>наших</a:t>
            </a:r>
            <a:r>
              <a:rPr dirty="0"/>
              <a:t> </a:t>
            </a:r>
            <a:r>
              <a:rPr dirty="0" err="1"/>
              <a:t>ученика</a:t>
            </a:r>
            <a:r>
              <a:rPr dirty="0"/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925" y="0"/>
            <a:ext cx="1462074" cy="10489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729916"/>
          </a:xfrm>
        </p:spPr>
        <p:txBody>
          <a:bodyPr/>
          <a:lstStyle/>
          <a:p>
            <a:r>
              <a:rPr lang="sr-Cyrl-RS" dirty="0" smtClean="0"/>
              <a:t>Српски језик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6042356"/>
              </p:ext>
            </p:extLst>
          </p:nvPr>
        </p:nvGraphicFramePr>
        <p:xfrm>
          <a:off x="537411" y="1567030"/>
          <a:ext cx="5542547" cy="3855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9683"/>
                <a:gridCol w="1269683"/>
                <a:gridCol w="757287"/>
                <a:gridCol w="1419726"/>
                <a:gridCol w="826168"/>
              </a:tblGrid>
              <a:tr h="37084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Школско</a:t>
                      </a:r>
                      <a:r>
                        <a:rPr lang="sr-Cyrl-RS" sz="1400" baseline="0" dirty="0" smtClean="0"/>
                        <a:t> такмичење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Општинско</a:t>
                      </a:r>
                      <a:r>
                        <a:rPr lang="sr-Cyrl-RS" sz="1400" baseline="0" dirty="0" smtClean="0"/>
                        <a:t> такмичење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Ранг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Окружно такмичење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Ранг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Марко Маринковић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Марко Маринковић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Марко Маринковић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Урош Миладиновић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Урош Миладиновић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Урош Миладиновић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Тара Караичић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Емил Чесноков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Лена Латиновић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Дуња Смиљкић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Тара Караичић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Анђелија Баћић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Лола Василиса Радојковић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Лена Латиновић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Вида Марић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Лара Бјелац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Вида Марић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Емил Чесноков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Теодора Бјелић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Лара Бјељац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Лара Бјељац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Уна Благојевић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Анђелија Баћић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Наталиа Зечевић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Дуња Смиљкић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925" y="0"/>
            <a:ext cx="1462074" cy="10489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145526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1"/>
            <a:ext cx="6347713" cy="52136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2036060"/>
              </p:ext>
            </p:extLst>
          </p:nvPr>
        </p:nvGraphicFramePr>
        <p:xfrm>
          <a:off x="609599" y="1550988"/>
          <a:ext cx="5678905" cy="348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9683"/>
                <a:gridCol w="1269683"/>
                <a:gridCol w="805413"/>
                <a:gridCol w="1483895"/>
                <a:gridCol w="850231"/>
              </a:tblGrid>
              <a:tr h="37084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Школско</a:t>
                      </a:r>
                      <a:r>
                        <a:rPr lang="sr-Cyrl-RS" sz="1400" baseline="0" dirty="0" smtClean="0"/>
                        <a:t> такмичење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Општинско</a:t>
                      </a:r>
                      <a:r>
                        <a:rPr lang="sr-Cyrl-RS" sz="1400" baseline="0" dirty="0" smtClean="0"/>
                        <a:t> такмичење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Ранг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Окружно такмичење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Ранг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Лена Латиновић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Уна Благојевић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Емил Чесноков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Сара Јовановић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Богдан Коларевић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Теодора Бјелић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Анђелија Баћић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Марија Тишма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Марија Тишма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Богдан Коларевић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Сара Јовановић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Лола Василиса Радојковић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Вида Марић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Ксенија Крнетић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Ксенија Крнетић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Наталиа Зечевић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925" y="0"/>
            <a:ext cx="1462074" cy="10489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328076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smtClean="0"/>
              <a:t>К</a:t>
            </a:r>
            <a:r>
              <a:rPr lang="sr-Cyrl-RS" dirty="0" smtClean="0"/>
              <a:t>ЊИЖЕНА ОЛИМПИЈАДА 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Школски</a:t>
            </a:r>
            <a:r>
              <a:rPr dirty="0"/>
              <a:t> </a:t>
            </a:r>
            <a:r>
              <a:rPr dirty="0" err="1"/>
              <a:t>ниво</a:t>
            </a:r>
            <a:r>
              <a:rPr dirty="0"/>
              <a:t>: </a:t>
            </a:r>
            <a:r>
              <a:rPr lang="sr-Cyrl-RS" dirty="0" smtClean="0"/>
              <a:t>2</a:t>
            </a:r>
            <a:r>
              <a:rPr dirty="0" smtClean="0"/>
              <a:t> </a:t>
            </a:r>
            <a:r>
              <a:rPr dirty="0" err="1"/>
              <a:t>ученика</a:t>
            </a:r>
            <a:endParaRPr dirty="0"/>
          </a:p>
          <a:p>
            <a:r>
              <a:rPr dirty="0" err="1"/>
              <a:t>Општински</a:t>
            </a:r>
            <a:r>
              <a:rPr dirty="0"/>
              <a:t> </a:t>
            </a:r>
            <a:r>
              <a:rPr dirty="0" err="1"/>
              <a:t>ниво</a:t>
            </a:r>
            <a:r>
              <a:rPr dirty="0"/>
              <a:t>: </a:t>
            </a:r>
            <a:r>
              <a:rPr lang="sr-Cyrl-RS" dirty="0" smtClean="0"/>
              <a:t>1</a:t>
            </a:r>
            <a:r>
              <a:rPr dirty="0" smtClean="0"/>
              <a:t> </a:t>
            </a:r>
            <a:r>
              <a:rPr dirty="0" err="1"/>
              <a:t>ученика</a:t>
            </a:r>
            <a:endParaRPr dirty="0"/>
          </a:p>
          <a:p>
            <a:r>
              <a:rPr dirty="0" err="1" smtClean="0"/>
              <a:t>Поносни</a:t>
            </a:r>
            <a:r>
              <a:rPr dirty="0" smtClean="0"/>
              <a:t> </a:t>
            </a:r>
            <a:r>
              <a:rPr dirty="0" err="1"/>
              <a:t>смо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труд</a:t>
            </a:r>
            <a:r>
              <a:rPr dirty="0"/>
              <a:t>, </a:t>
            </a:r>
            <a:r>
              <a:rPr dirty="0" err="1"/>
              <a:t>знање</a:t>
            </a:r>
            <a:r>
              <a:rPr dirty="0"/>
              <a:t> и </a:t>
            </a:r>
            <a:r>
              <a:rPr dirty="0" err="1"/>
              <a:t>посвећеност</a:t>
            </a:r>
            <a:r>
              <a:rPr dirty="0"/>
              <a:t> </a:t>
            </a:r>
            <a:r>
              <a:rPr dirty="0" err="1"/>
              <a:t>наших</a:t>
            </a:r>
            <a:r>
              <a:rPr dirty="0"/>
              <a:t> </a:t>
            </a:r>
            <a:r>
              <a:rPr dirty="0" err="1"/>
              <a:t>ученика</a:t>
            </a:r>
            <a:r>
              <a:rPr dirty="0"/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925" y="0"/>
            <a:ext cx="1462074" cy="10489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Књижевна олимпијада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0988700"/>
              </p:ext>
            </p:extLst>
          </p:nvPr>
        </p:nvGraphicFramePr>
        <p:xfrm>
          <a:off x="609600" y="2160588"/>
          <a:ext cx="6348414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6138"/>
                <a:gridCol w="2319504"/>
                <a:gridCol w="1912772"/>
              </a:tblGrid>
              <a:tr h="37084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Школско</a:t>
                      </a:r>
                      <a:r>
                        <a:rPr lang="sr-Cyrl-RS" sz="1400" baseline="0" dirty="0" smtClean="0"/>
                        <a:t> такмичење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Општинско</a:t>
                      </a:r>
                      <a:r>
                        <a:rPr lang="sr-Cyrl-RS" sz="1400" baseline="0" dirty="0" smtClean="0"/>
                        <a:t> такмичење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Ранг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Мина Вучковић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Мина Вучковић</a:t>
                      </a:r>
                      <a:endParaRPr lang="sr-Cyrl-RS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</a:t>
                      </a:r>
                    </a:p>
                  </a:txBody>
                  <a:tcPr marL="0" marR="0" marT="0" marB="0" anchor="b" anchorCtr="1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Марија Николић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r-Cyrl-RS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925" y="0"/>
            <a:ext cx="1462074" cy="10489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02001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МИСЛИША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Школски</a:t>
            </a:r>
            <a:r>
              <a:rPr dirty="0"/>
              <a:t> </a:t>
            </a:r>
            <a:r>
              <a:rPr dirty="0" err="1"/>
              <a:t>ниво</a:t>
            </a:r>
            <a:r>
              <a:rPr dirty="0"/>
              <a:t>: </a:t>
            </a:r>
            <a:r>
              <a:rPr dirty="0" smtClean="0"/>
              <a:t>2</a:t>
            </a:r>
            <a:r>
              <a:rPr lang="sr-Cyrl-RS" dirty="0" smtClean="0"/>
              <a:t>8</a:t>
            </a:r>
            <a:r>
              <a:rPr dirty="0" smtClean="0"/>
              <a:t> </a:t>
            </a:r>
            <a:r>
              <a:rPr dirty="0" err="1"/>
              <a:t>ученика</a:t>
            </a:r>
            <a:endParaRPr dirty="0"/>
          </a:p>
          <a:p>
            <a:r>
              <a:rPr lang="sr-Cyrl-RS" dirty="0" smtClean="0"/>
              <a:t>Републички ниво: 2 ученика</a:t>
            </a:r>
            <a:endParaRPr dirty="0"/>
          </a:p>
          <a:p>
            <a:r>
              <a:rPr dirty="0" err="1"/>
              <a:t>Поносни</a:t>
            </a:r>
            <a:r>
              <a:rPr dirty="0"/>
              <a:t> </a:t>
            </a:r>
            <a:r>
              <a:rPr dirty="0" err="1"/>
              <a:t>смо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труд</a:t>
            </a:r>
            <a:r>
              <a:rPr dirty="0"/>
              <a:t>, </a:t>
            </a:r>
            <a:r>
              <a:rPr dirty="0" err="1"/>
              <a:t>знање</a:t>
            </a:r>
            <a:r>
              <a:rPr dirty="0"/>
              <a:t> и </a:t>
            </a:r>
            <a:r>
              <a:rPr dirty="0" err="1"/>
              <a:t>посвећеност</a:t>
            </a:r>
            <a:r>
              <a:rPr dirty="0"/>
              <a:t> </a:t>
            </a:r>
            <a:r>
              <a:rPr dirty="0" err="1"/>
              <a:t>наших</a:t>
            </a:r>
            <a:r>
              <a:rPr dirty="0"/>
              <a:t> </a:t>
            </a:r>
            <a:r>
              <a:rPr dirty="0" err="1"/>
              <a:t>ученика</a:t>
            </a:r>
            <a:r>
              <a:rPr dirty="0"/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925" y="0"/>
            <a:ext cx="1462074" cy="10489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633663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Мислиша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135696"/>
              </p:ext>
            </p:extLst>
          </p:nvPr>
        </p:nvGraphicFramePr>
        <p:xfrm>
          <a:off x="537410" y="1117851"/>
          <a:ext cx="6348412" cy="556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5474"/>
                <a:gridCol w="1088732"/>
                <a:gridCol w="2103647"/>
                <a:gridCol w="1070559"/>
              </a:tblGrid>
              <a:tr h="37084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Школско</a:t>
                      </a:r>
                      <a:r>
                        <a:rPr lang="sr-Cyrl-RS" sz="1400" baseline="0" dirty="0" smtClean="0"/>
                        <a:t> такмичење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Ранг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Државно такмичење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Ранг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Стојановић Адриан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 награда</a:t>
                      </a:r>
                    </a:p>
                  </a:txBody>
                  <a:tcPr marL="0" marR="0" marT="0" marB="0" anchor="b" anchorCtr="1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Стојановић Адриан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Латиновић Михајло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 награда</a:t>
                      </a:r>
                    </a:p>
                  </a:txBody>
                  <a:tcPr marL="0" marR="0" marT="0" marB="0" anchor="b" anchorCtr="1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Латиновић Михајло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 награда</a:t>
                      </a:r>
                      <a:endParaRPr lang="sr-Cyrl-RS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anchorCtr="1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Величковић Ђорђе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 награда</a:t>
                      </a:r>
                    </a:p>
                  </a:txBody>
                  <a:tcPr marL="0" marR="0" marT="0" marB="0" anchor="b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Недовић Васо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 награда</a:t>
                      </a:r>
                    </a:p>
                  </a:txBody>
                  <a:tcPr marL="0" marR="0" marT="0" marB="0" anchor="b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Петровић Матија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 награда</a:t>
                      </a:r>
                    </a:p>
                  </a:txBody>
                  <a:tcPr marL="0" marR="0" marT="0" marB="0" anchor="b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Тарлаћ Емили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 награда</a:t>
                      </a:r>
                    </a:p>
                  </a:txBody>
                  <a:tcPr marL="0" marR="0" marT="0" marB="0" anchor="b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Марковић Миа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 награда</a:t>
                      </a:r>
                    </a:p>
                  </a:txBody>
                  <a:tcPr marL="0" marR="0" marT="0" marB="0" anchor="b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Миладиновић Милена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 награда</a:t>
                      </a:r>
                    </a:p>
                  </a:txBody>
                  <a:tcPr marL="0" marR="0" marT="0" marB="0" anchor="b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Гњатовић Иван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 награда</a:t>
                      </a:r>
                    </a:p>
                  </a:txBody>
                  <a:tcPr marL="0" marR="0" marT="0" marB="0" anchor="b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Стојановић Катарина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 награда</a:t>
                      </a:r>
                    </a:p>
                  </a:txBody>
                  <a:tcPr marL="0" marR="0" marT="0" marB="0" anchor="b" anchorCtr="1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Живковић Лара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 награда</a:t>
                      </a:r>
                    </a:p>
                  </a:txBody>
                  <a:tcPr marL="0" marR="0" marT="0" marB="0" anchor="b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Ковачевић Павле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 награда</a:t>
                      </a:r>
                    </a:p>
                  </a:txBody>
                  <a:tcPr marL="0" marR="0" marT="0" marB="0" anchor="b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Маринковић Марко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 награда</a:t>
                      </a:r>
                    </a:p>
                  </a:txBody>
                  <a:tcPr marL="0" marR="0" marT="0" marB="0" anchor="b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Миладиновић Урош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 награда</a:t>
                      </a:r>
                    </a:p>
                  </a:txBody>
                  <a:tcPr marL="0" marR="0" marT="0" marB="0" anchor="b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925" y="0"/>
            <a:ext cx="1462074" cy="10489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965567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872" y="312821"/>
            <a:ext cx="6347713" cy="80211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0684994"/>
              </p:ext>
            </p:extLst>
          </p:nvPr>
        </p:nvGraphicFramePr>
        <p:xfrm>
          <a:off x="441158" y="484188"/>
          <a:ext cx="6348412" cy="556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3284"/>
                <a:gridCol w="1160922"/>
                <a:gridCol w="2175836"/>
                <a:gridCol w="998370"/>
              </a:tblGrid>
              <a:tr h="37084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Школско</a:t>
                      </a:r>
                      <a:r>
                        <a:rPr lang="sr-Cyrl-RS" sz="1400" baseline="0" dirty="0" smtClean="0"/>
                        <a:t> такмичење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Ранг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Државно такмичење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Ранг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Латиновић Лена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 награда</a:t>
                      </a:r>
                    </a:p>
                  </a:txBody>
                  <a:tcPr marL="0" marR="0" marT="0" marB="0" anchor="b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Ковачевић Игњат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похвала</a:t>
                      </a:r>
                    </a:p>
                  </a:txBody>
                  <a:tcPr marL="0" marR="0" marT="0" marB="0" anchor="b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Коругић Алексеј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похвала</a:t>
                      </a:r>
                    </a:p>
                  </a:txBody>
                  <a:tcPr marL="0" marR="0" marT="0" marB="0" anchor="b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Миленковић Исидора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похвала</a:t>
                      </a:r>
                    </a:p>
                  </a:txBody>
                  <a:tcPr marL="0" marR="0" marT="0" marB="0" anchor="b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Алексић Калина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похвала</a:t>
                      </a:r>
                    </a:p>
                  </a:txBody>
                  <a:tcPr marL="0" marR="0" marT="0" marB="0" anchor="b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Арсоска Олга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похвала</a:t>
                      </a:r>
                    </a:p>
                  </a:txBody>
                  <a:tcPr marL="0" marR="0" marT="0" marB="0" anchor="b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Лазић Матеја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похвала</a:t>
                      </a:r>
                    </a:p>
                  </a:txBody>
                  <a:tcPr marL="0" marR="0" marT="0" marB="0" anchor="b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Равић Вукашин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похвала</a:t>
                      </a:r>
                    </a:p>
                  </a:txBody>
                  <a:tcPr marL="0" marR="0" marT="0" marB="0" anchor="b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Терзић Мирка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похвала</a:t>
                      </a:r>
                    </a:p>
                  </a:txBody>
                  <a:tcPr marL="0" marR="0" marT="0" marB="0" anchor="b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Ђокић Стеван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похвала</a:t>
                      </a:r>
                    </a:p>
                  </a:txBody>
                  <a:tcPr marL="0" marR="0" marT="0" marB="0" anchor="b" anchorCtr="1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Ковијанић Мила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похвала</a:t>
                      </a:r>
                    </a:p>
                  </a:txBody>
                  <a:tcPr marL="0" marR="0" marT="0" marB="0" anchor="b" anchorCtr="1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Петровић Ангелина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похвала</a:t>
                      </a:r>
                    </a:p>
                  </a:txBody>
                  <a:tcPr marL="0" marR="0" marT="0" marB="0" anchor="b" anchorCtr="1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Томић Урош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похвала</a:t>
                      </a:r>
                    </a:p>
                  </a:txBody>
                  <a:tcPr marL="0" marR="0" marT="0" marB="0" anchor="b" anchorCtr="1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Кесић Јана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похвала</a:t>
                      </a:r>
                    </a:p>
                  </a:txBody>
                  <a:tcPr marL="0" marR="0" marT="0" marB="0" anchor="b" anchorCtr="1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925" y="0"/>
            <a:ext cx="1462074" cy="10489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673104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ДИГИТАЛНИ СВЕТ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Школски</a:t>
            </a:r>
            <a:r>
              <a:rPr dirty="0"/>
              <a:t> </a:t>
            </a:r>
            <a:r>
              <a:rPr dirty="0" err="1"/>
              <a:t>ниво</a:t>
            </a:r>
            <a:r>
              <a:rPr dirty="0"/>
              <a:t>: 8 </a:t>
            </a:r>
            <a:r>
              <a:rPr dirty="0" err="1"/>
              <a:t>ученика</a:t>
            </a:r>
            <a:endParaRPr dirty="0"/>
          </a:p>
          <a:p>
            <a:r>
              <a:rPr dirty="0" err="1"/>
              <a:t>Општински</a:t>
            </a:r>
            <a:r>
              <a:rPr dirty="0"/>
              <a:t> </a:t>
            </a:r>
            <a:r>
              <a:rPr dirty="0" err="1"/>
              <a:t>ниво</a:t>
            </a:r>
            <a:r>
              <a:rPr dirty="0"/>
              <a:t>: 8 </a:t>
            </a:r>
            <a:r>
              <a:rPr dirty="0" err="1"/>
              <a:t>ученика</a:t>
            </a:r>
            <a:endParaRPr dirty="0"/>
          </a:p>
          <a:p>
            <a:r>
              <a:rPr dirty="0" err="1"/>
              <a:t>Окружни</a:t>
            </a:r>
            <a:r>
              <a:rPr dirty="0"/>
              <a:t> </a:t>
            </a:r>
            <a:r>
              <a:rPr dirty="0" err="1"/>
              <a:t>ниво</a:t>
            </a:r>
            <a:r>
              <a:rPr dirty="0"/>
              <a:t>: 0 </a:t>
            </a:r>
            <a:r>
              <a:rPr dirty="0" err="1"/>
              <a:t>ученика</a:t>
            </a:r>
            <a:endParaRPr dirty="0"/>
          </a:p>
          <a:p>
            <a:r>
              <a:rPr dirty="0" err="1"/>
              <a:t>Поносни</a:t>
            </a:r>
            <a:r>
              <a:rPr dirty="0"/>
              <a:t> </a:t>
            </a:r>
            <a:r>
              <a:rPr dirty="0" err="1"/>
              <a:t>смо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труд</a:t>
            </a:r>
            <a:r>
              <a:rPr dirty="0"/>
              <a:t>, </a:t>
            </a:r>
            <a:r>
              <a:rPr dirty="0" err="1"/>
              <a:t>знање</a:t>
            </a:r>
            <a:r>
              <a:rPr dirty="0"/>
              <a:t> и </a:t>
            </a:r>
            <a:r>
              <a:rPr dirty="0" err="1"/>
              <a:t>посвећеност</a:t>
            </a:r>
            <a:r>
              <a:rPr dirty="0"/>
              <a:t> </a:t>
            </a:r>
            <a:r>
              <a:rPr dirty="0" err="1"/>
              <a:t>наших</a:t>
            </a:r>
            <a:r>
              <a:rPr dirty="0"/>
              <a:t> </a:t>
            </a:r>
            <a:r>
              <a:rPr dirty="0" err="1"/>
              <a:t>ученика</a:t>
            </a:r>
            <a:r>
              <a:rPr dirty="0"/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925" y="0"/>
            <a:ext cx="1462074" cy="10489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МАТЕМАТИКА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Школски</a:t>
            </a:r>
            <a:r>
              <a:rPr dirty="0"/>
              <a:t> </a:t>
            </a:r>
            <a:r>
              <a:rPr dirty="0" err="1"/>
              <a:t>ниво</a:t>
            </a:r>
            <a:r>
              <a:rPr dirty="0"/>
              <a:t>: </a:t>
            </a:r>
            <a:r>
              <a:rPr dirty="0" smtClean="0"/>
              <a:t>1</a:t>
            </a:r>
            <a:r>
              <a:rPr lang="sr-Cyrl-RS" dirty="0" smtClean="0"/>
              <a:t>4</a:t>
            </a:r>
            <a:r>
              <a:rPr dirty="0" smtClean="0"/>
              <a:t> </a:t>
            </a:r>
            <a:r>
              <a:rPr dirty="0" err="1"/>
              <a:t>ученика</a:t>
            </a:r>
            <a:endParaRPr dirty="0"/>
          </a:p>
          <a:p>
            <a:r>
              <a:rPr dirty="0" err="1"/>
              <a:t>Општински</a:t>
            </a:r>
            <a:r>
              <a:rPr dirty="0"/>
              <a:t> </a:t>
            </a:r>
            <a:r>
              <a:rPr dirty="0" err="1"/>
              <a:t>ниво</a:t>
            </a:r>
            <a:r>
              <a:rPr dirty="0"/>
              <a:t>: </a:t>
            </a:r>
            <a:r>
              <a:rPr dirty="0" smtClean="0"/>
              <a:t>1</a:t>
            </a:r>
            <a:r>
              <a:rPr lang="sr-Cyrl-RS" dirty="0" smtClean="0"/>
              <a:t>2</a:t>
            </a:r>
            <a:r>
              <a:rPr dirty="0" smtClean="0"/>
              <a:t> </a:t>
            </a:r>
            <a:r>
              <a:rPr dirty="0" err="1"/>
              <a:t>ученика</a:t>
            </a:r>
            <a:endParaRPr dirty="0"/>
          </a:p>
          <a:p>
            <a:r>
              <a:rPr dirty="0" err="1"/>
              <a:t>Окружни</a:t>
            </a:r>
            <a:r>
              <a:rPr dirty="0"/>
              <a:t> </a:t>
            </a:r>
            <a:r>
              <a:rPr dirty="0" err="1"/>
              <a:t>ниво</a:t>
            </a:r>
            <a:r>
              <a:rPr dirty="0"/>
              <a:t>: </a:t>
            </a:r>
            <a:r>
              <a:rPr lang="sr-Cyrl-RS" dirty="0" smtClean="0"/>
              <a:t>4</a:t>
            </a:r>
            <a:r>
              <a:rPr dirty="0" smtClean="0"/>
              <a:t> </a:t>
            </a:r>
            <a:r>
              <a:rPr dirty="0" err="1"/>
              <a:t>ученика</a:t>
            </a:r>
            <a:endParaRPr dirty="0"/>
          </a:p>
          <a:p>
            <a:r>
              <a:rPr dirty="0" err="1"/>
              <a:t>Поносни</a:t>
            </a:r>
            <a:r>
              <a:rPr dirty="0"/>
              <a:t> </a:t>
            </a:r>
            <a:r>
              <a:rPr dirty="0" err="1"/>
              <a:t>смо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труд</a:t>
            </a:r>
            <a:r>
              <a:rPr dirty="0"/>
              <a:t>, </a:t>
            </a:r>
            <a:r>
              <a:rPr dirty="0" err="1"/>
              <a:t>знање</a:t>
            </a:r>
            <a:r>
              <a:rPr dirty="0"/>
              <a:t> и </a:t>
            </a:r>
            <a:r>
              <a:rPr dirty="0" err="1"/>
              <a:t>посвећеност</a:t>
            </a:r>
            <a:r>
              <a:rPr dirty="0"/>
              <a:t> </a:t>
            </a:r>
            <a:r>
              <a:rPr dirty="0" err="1"/>
              <a:t>наших</a:t>
            </a:r>
            <a:r>
              <a:rPr dirty="0"/>
              <a:t> </a:t>
            </a:r>
            <a:r>
              <a:rPr dirty="0" err="1"/>
              <a:t>ученика</a:t>
            </a:r>
            <a:r>
              <a:rPr dirty="0"/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9946" y="0"/>
            <a:ext cx="1462074" cy="10489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Дигитални свет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4094894"/>
              </p:ext>
            </p:extLst>
          </p:nvPr>
        </p:nvGraphicFramePr>
        <p:xfrm>
          <a:off x="609600" y="2160588"/>
          <a:ext cx="6348414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7874"/>
                <a:gridCol w="2486526"/>
                <a:gridCol w="1624014"/>
              </a:tblGrid>
              <a:tr h="37084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Школско</a:t>
                      </a:r>
                      <a:r>
                        <a:rPr lang="sr-Cyrl-RS" sz="1400" baseline="0" dirty="0" smtClean="0"/>
                        <a:t> такмичење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Општинско</a:t>
                      </a:r>
                      <a:r>
                        <a:rPr lang="sr-Cyrl-RS" sz="1400" baseline="0" dirty="0" smtClean="0"/>
                        <a:t> такмичење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Ранг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Лара Живковић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Лара Живковић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Реља Марић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Реља Марић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Павле Јездић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Павле Јездић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Митра Саздић - Јотић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Митра Саздић - Јотић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Алекс Брадоњић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Алекс Брадоњић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Вељко Ћирић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Вељко Ћирић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Јана Кесић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Јана Кесић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Николина Ловић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Николина Ловић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Павле Ковачевић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Павле Ковачевић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925" y="0"/>
            <a:ext cx="1462074" cy="10489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099433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ФИЗИЧКО И ЗДРАВСТВЕНО ВАСПИТАЊЕ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/>
              <a:t>Првенство Београда у </a:t>
            </a:r>
            <a:r>
              <a:rPr lang="sr-Cyrl-RS" dirty="0" smtClean="0"/>
              <a:t>пливању: 2 ученика</a:t>
            </a:r>
          </a:p>
          <a:p>
            <a:r>
              <a:rPr lang="ru-RU" dirty="0" smtClean="0"/>
              <a:t>Џудо: 1 ученик</a:t>
            </a:r>
            <a:endParaRPr lang="ru-RU" dirty="0"/>
          </a:p>
          <a:p>
            <a:r>
              <a:rPr lang="ru-RU" dirty="0" smtClean="0"/>
              <a:t>Атлетика: 5 ученика</a:t>
            </a:r>
            <a:endParaRPr lang="ru-RU" dirty="0"/>
          </a:p>
          <a:p>
            <a:r>
              <a:rPr lang="ru-RU" dirty="0"/>
              <a:t>Поносни смо на труд, знање и посвећеност наших ученика.</a:t>
            </a:r>
            <a:endParaRPr lang="ru-RU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925" y="0"/>
            <a:ext cx="1462074" cy="10489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683453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9389" y="88231"/>
            <a:ext cx="6347713" cy="1320800"/>
          </a:xfrm>
        </p:spPr>
        <p:txBody>
          <a:bodyPr/>
          <a:lstStyle/>
          <a:p>
            <a:pPr algn="ctr"/>
            <a:r>
              <a:rPr lang="sr-Cyrl-RS" dirty="0" smtClean="0"/>
              <a:t>Физичко и здравствено васпитање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3172269"/>
              </p:ext>
            </p:extLst>
          </p:nvPr>
        </p:nvGraphicFramePr>
        <p:xfrm>
          <a:off x="473241" y="1318378"/>
          <a:ext cx="6577263" cy="483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3789"/>
                <a:gridCol w="729916"/>
                <a:gridCol w="1451811"/>
                <a:gridCol w="697831"/>
                <a:gridCol w="1556085"/>
                <a:gridCol w="697831"/>
              </a:tblGrid>
              <a:tr h="370840">
                <a:tc>
                  <a:txBody>
                    <a:bodyPr/>
                    <a:lstStyle/>
                    <a:p>
                      <a:r>
                        <a:rPr lang="sr-Cyrl-RS" dirty="0" smtClean="0"/>
                        <a:t>Општинско такмичење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Ранг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Градско такмичење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Ранг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Републичко такмичење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Ранг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gridSpan="6">
                  <a:txBody>
                    <a:bodyPr/>
                    <a:lstStyle/>
                    <a:p>
                      <a:pPr algn="ctr"/>
                      <a:r>
                        <a:rPr lang="sr-Cyrl-RS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Првенство Београда у пливању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Миа Мишчевић</a:t>
                      </a:r>
                      <a:endParaRPr lang="sr-Cyrl-RS" sz="1100" dirty="0">
                        <a:effectLst/>
                      </a:endParaRPr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Ленка Миљковић</a:t>
                      </a:r>
                      <a:endParaRPr lang="sr-Cyrl-RS" sz="1100" dirty="0">
                        <a:effectLst/>
                      </a:endParaRPr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100" dirty="0" smtClean="0"/>
                        <a:t>2.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 gridSpan="6"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Џудо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sr-Cyrl-RS" sz="11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Нина Грубјешић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sr-Cyrl-R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sr-Cyrl-RS" sz="11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Нина Грубјешић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sr-Cyrl-R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/>
                </a:tc>
              </a:tr>
              <a:tr h="370840">
                <a:tc gridSpan="6"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Атлетика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Лена Латиновић</a:t>
                      </a:r>
                      <a:endParaRPr lang="sr-Cyrl-RS" sz="1100">
                        <a:effectLst/>
                      </a:endParaRPr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</a:t>
                      </a:r>
                      <a:endParaRPr lang="en-US" sz="1100">
                        <a:effectLst/>
                      </a:endParaRPr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Милутин Миливојевић</a:t>
                      </a:r>
                      <a:endParaRPr lang="sr-Cyrl-RS" sz="1100" dirty="0">
                        <a:effectLst/>
                      </a:endParaRPr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</a:t>
                      </a:r>
                      <a:endParaRPr lang="en-US" sz="1100">
                        <a:effectLst/>
                      </a:endParaRPr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Катарина Ерић </a:t>
                      </a:r>
                      <a:endParaRPr lang="sr-Cyrl-RS" sz="1100">
                        <a:effectLst/>
                      </a:endParaRPr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</a:t>
                      </a:r>
                      <a:endParaRPr lang="en-US" sz="1100">
                        <a:effectLst/>
                      </a:endParaRPr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Милан Драго Миловановић</a:t>
                      </a:r>
                      <a:endParaRPr lang="sr-Cyrl-RS" sz="1100">
                        <a:effectLst/>
                      </a:endParaRPr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</a:t>
                      </a:r>
                      <a:endParaRPr lang="en-US" sz="1100">
                        <a:effectLst/>
                      </a:endParaRPr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Лазар Дејановић</a:t>
                      </a:r>
                      <a:endParaRPr lang="sr-Cyrl-RS" sz="1100" dirty="0">
                        <a:effectLst/>
                      </a:endParaRPr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</a:t>
                      </a:r>
                      <a:endParaRPr lang="en-US" sz="1100" dirty="0">
                        <a:effectLst/>
                      </a:endParaRPr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925" y="0"/>
            <a:ext cx="1462074" cy="10489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111121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Музичка култура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7749506"/>
              </p:ext>
            </p:extLst>
          </p:nvPr>
        </p:nvGraphicFramePr>
        <p:xfrm>
          <a:off x="608900" y="1318378"/>
          <a:ext cx="6348412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6911"/>
                <a:gridCol w="842210"/>
                <a:gridCol w="2269958"/>
                <a:gridCol w="869333"/>
              </a:tblGrid>
              <a:tr h="37084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Општинско такмичење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Ранг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Градско такмичење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Ранг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sr-Cyrl-R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Златна</a:t>
                      </a:r>
                      <a:r>
                        <a:rPr lang="sr-Cyrl-RS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сирена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Ниа Демоња</a:t>
                      </a:r>
                      <a:endParaRPr lang="sr-Cyrl-RS" sz="1100" b="0" dirty="0">
                        <a:effectLst/>
                      </a:endParaRPr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Ниа Демоња</a:t>
                      </a:r>
                      <a:endParaRPr lang="sr-Cyrl-RS" sz="1100" b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pPr algn="l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Леона Јовановић</a:t>
                      </a:r>
                      <a:endParaRPr lang="sr-Cyrl-RS" sz="1100" b="0" dirty="0">
                        <a:effectLst/>
                      </a:endParaRPr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Александра  </a:t>
                      </a:r>
                      <a:r>
                        <a:rPr lang="sr-Cyrl-R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Маричић</a:t>
                      </a:r>
                      <a:endParaRPr lang="sr-Cyrl-RS" sz="11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pPr algn="l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Александра Маричић</a:t>
                      </a:r>
                      <a:endParaRPr lang="sr-Cyrl-RS" sz="1100" b="0" dirty="0">
                        <a:effectLst/>
                      </a:endParaRPr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Ксенија Крнетић</a:t>
                      </a:r>
                      <a:endParaRPr lang="sr-Cyrl-RS" sz="11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pPr algn="l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Ксенија Крнетић</a:t>
                      </a:r>
                      <a:endParaRPr lang="sr-Cyrl-RS" sz="1100" b="0" dirty="0">
                        <a:effectLst/>
                      </a:endParaRPr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/>
                </a:tc>
              </a:tr>
              <a:tr h="370840">
                <a:tc gridSpan="4"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Тамкичење Триолица</a:t>
                      </a:r>
                      <a:endParaRPr lang="sr-Cyrl-RS" sz="11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anchor="b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Ниа Демоња</a:t>
                      </a:r>
                      <a:endParaRPr lang="sr-Cyrl-RS" sz="1100" b="0" dirty="0">
                        <a:effectLst/>
                      </a:endParaRPr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Маша Миливојевић</a:t>
                      </a:r>
                      <a:endParaRPr lang="sr-Cyrl-RS" sz="11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pPr algn="l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Леона Јовановић</a:t>
                      </a:r>
                      <a:endParaRPr lang="sr-Cyrl-RS" sz="1100" b="0" dirty="0">
                        <a:effectLst/>
                      </a:endParaRPr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pPr algn="l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Александра Маричић</a:t>
                      </a:r>
                      <a:endParaRPr lang="sr-Cyrl-RS" sz="1100" b="0" dirty="0">
                        <a:effectLst/>
                      </a:endParaRPr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pPr algn="l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Ксенија Крнетић</a:t>
                      </a:r>
                      <a:endParaRPr lang="sr-Cyrl-RS" sz="1100" b="0" dirty="0">
                        <a:effectLst/>
                      </a:endParaRPr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pPr algn="l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Маша Миливојевић</a:t>
                      </a:r>
                      <a:endParaRPr lang="sr-Cyrl-RS" sz="1100" b="0">
                        <a:effectLst/>
                      </a:endParaRPr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pPr algn="l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Софија Бјелић</a:t>
                      </a:r>
                      <a:endParaRPr lang="sr-Cyrl-RS" sz="1100" b="0" dirty="0">
                        <a:effectLst/>
                      </a:endParaRPr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/>
                </a:tc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925" y="0"/>
            <a:ext cx="1462074" cy="10489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42622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599"/>
            <a:ext cx="6347713" cy="43935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5893068"/>
              </p:ext>
            </p:extLst>
          </p:nvPr>
        </p:nvGraphicFramePr>
        <p:xfrm>
          <a:off x="608896" y="1347538"/>
          <a:ext cx="6348416" cy="33706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4208"/>
                <a:gridCol w="3174208"/>
              </a:tblGrid>
              <a:tr h="421337">
                <a:tc>
                  <a:txBody>
                    <a:bodyPr/>
                    <a:lstStyle/>
                    <a:p>
                      <a:r>
                        <a:rPr lang="sr-Cyrl-RS" dirty="0" smtClean="0"/>
                        <a:t>Демус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Ранг</a:t>
                      </a:r>
                      <a:endParaRPr lang="en-US" dirty="0"/>
                    </a:p>
                  </a:txBody>
                  <a:tcPr/>
                </a:tc>
              </a:tr>
              <a:tr h="421337">
                <a:tc gridSpan="2">
                  <a:txBody>
                    <a:bodyPr/>
                    <a:lstStyle/>
                    <a:p>
                      <a:pPr rtl="0"/>
                      <a:r>
                        <a:rPr lang="ru-RU" sz="11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Жанр : Класична и савремена соло песма</a:t>
                      </a:r>
                      <a:endParaRPr lang="ru-RU" sz="11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21337">
                <a:tc>
                  <a:txBody>
                    <a:bodyPr/>
                    <a:lstStyle/>
                    <a:p>
                      <a:r>
                        <a:rPr lang="sr-Cyrl-R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Ниа Демоња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21337">
                <a:tc gridSpan="2">
                  <a:txBody>
                    <a:bodyPr/>
                    <a:lstStyle/>
                    <a:p>
                      <a:pPr rtl="0"/>
                      <a:r>
                        <a:rPr lang="sr-Cyrl-RS" sz="11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Жанр:Народна домаћа песма</a:t>
                      </a:r>
                      <a:endParaRPr lang="sr-Cyrl-RS" sz="11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21337">
                <a:tc>
                  <a:txBody>
                    <a:bodyPr/>
                    <a:lstStyle/>
                    <a:p>
                      <a:r>
                        <a:rPr lang="sr-Cyrl-R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Александра Маричић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21337">
                <a:tc gridSpan="2">
                  <a:txBody>
                    <a:bodyPr/>
                    <a:lstStyle/>
                    <a:p>
                      <a:pPr rtl="0"/>
                      <a:r>
                        <a:rPr lang="sr-Cyrl-RS" sz="11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Жанр- Дечја забавна песма</a:t>
                      </a:r>
                      <a:endParaRPr lang="sr-Cyrl-RS" sz="11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21337">
                <a:tc>
                  <a:txBody>
                    <a:bodyPr/>
                    <a:lstStyle/>
                    <a:p>
                      <a:r>
                        <a:rPr lang="sr-Cyrl-R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Ксенија Крнетић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21337">
                <a:tc>
                  <a:txBody>
                    <a:bodyPr/>
                    <a:lstStyle/>
                    <a:p>
                      <a:r>
                        <a:rPr lang="sr-Cyrl-R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Леона Јовановић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925" y="0"/>
            <a:ext cx="1462074" cy="10489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183846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Ликовна култура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8369011"/>
              </p:ext>
            </p:extLst>
          </p:nvPr>
        </p:nvGraphicFramePr>
        <p:xfrm>
          <a:off x="609600" y="2160588"/>
          <a:ext cx="634841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4207"/>
                <a:gridCol w="3174207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Карикатура ,,Мали Пјер“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Лена Латиновић</a:t>
                      </a:r>
                      <a:endParaRPr lang="sr-Cyrl-RS" sz="1100" b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Елена Долинга</a:t>
                      </a:r>
                      <a:endParaRPr lang="sr-Cyrl-RS" sz="1100" b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итра Саздић-Јотић</a:t>
                      </a:r>
                      <a:endParaRPr lang="sr-Cyrl-RS" sz="11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925" y="0"/>
            <a:ext cx="1462074" cy="10489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141220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294" y="1636295"/>
            <a:ext cx="6347714" cy="1320800"/>
          </a:xfrm>
        </p:spPr>
        <p:txBody>
          <a:bodyPr/>
          <a:lstStyle/>
          <a:p>
            <a:r>
              <a:rPr dirty="0" err="1"/>
              <a:t>Честитамо</a:t>
            </a:r>
            <a:r>
              <a:rPr dirty="0"/>
              <a:t> </a:t>
            </a:r>
            <a:r>
              <a:rPr dirty="0" err="1"/>
              <a:t>свим</a:t>
            </a:r>
            <a:r>
              <a:rPr dirty="0"/>
              <a:t> </a:t>
            </a:r>
            <a:r>
              <a:rPr dirty="0" err="1"/>
              <a:t>ученицима</a:t>
            </a:r>
            <a:r>
              <a:rPr dirty="0"/>
              <a:t> и </a:t>
            </a:r>
            <a:r>
              <a:rPr dirty="0" err="1"/>
              <a:t>наставницима</a:t>
            </a:r>
            <a:r>
              <a:rPr dirty="0"/>
              <a:t>!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51994" y="5590125"/>
            <a:ext cx="51589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dirty="0" err="1" smtClean="0">
                <a:solidFill>
                  <a:schemeClr val="accent2">
                    <a:lumMod val="75000"/>
                  </a:schemeClr>
                </a:solidFill>
              </a:rPr>
              <a:t>Успех</a:t>
            </a:r>
            <a:r>
              <a:rPr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dirty="0" err="1" smtClean="0">
                <a:solidFill>
                  <a:schemeClr val="accent2">
                    <a:lumMod val="75000"/>
                  </a:schemeClr>
                </a:solidFill>
              </a:rPr>
              <a:t>је</a:t>
            </a:r>
            <a:r>
              <a:rPr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dirty="0" err="1" smtClean="0">
                <a:solidFill>
                  <a:schemeClr val="accent2">
                    <a:lumMod val="75000"/>
                  </a:schemeClr>
                </a:solidFill>
              </a:rPr>
              <a:t>резултат</a:t>
            </a:r>
            <a:r>
              <a:rPr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dirty="0" err="1" smtClean="0">
                <a:solidFill>
                  <a:schemeClr val="accent2">
                    <a:lumMod val="75000"/>
                  </a:schemeClr>
                </a:solidFill>
              </a:rPr>
              <a:t>рада</a:t>
            </a:r>
            <a:r>
              <a:rPr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dirty="0" err="1">
                <a:solidFill>
                  <a:schemeClr val="accent2">
                    <a:lumMod val="75000"/>
                  </a:schemeClr>
                </a:solidFill>
              </a:rPr>
              <a:t>знања</a:t>
            </a:r>
            <a:r>
              <a:rPr dirty="0">
                <a:solidFill>
                  <a:schemeClr val="accent2">
                    <a:lumMod val="75000"/>
                  </a:schemeClr>
                </a:solidFill>
              </a:rPr>
              <a:t> и </a:t>
            </a:r>
            <a:r>
              <a:rPr dirty="0" err="1">
                <a:solidFill>
                  <a:schemeClr val="accent2">
                    <a:lumMod val="75000"/>
                  </a:schemeClr>
                </a:solidFill>
              </a:rPr>
              <a:t>истрајности</a:t>
            </a:r>
            <a:r>
              <a:rPr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  <a:endParaRPr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925" y="0"/>
            <a:ext cx="1462074" cy="10489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369" y="160421"/>
            <a:ext cx="6347713" cy="561474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Математика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9228498"/>
              </p:ext>
            </p:extLst>
          </p:nvPr>
        </p:nvGraphicFramePr>
        <p:xfrm>
          <a:off x="444219" y="721895"/>
          <a:ext cx="6424863" cy="583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1811"/>
                <a:gridCol w="1628273"/>
                <a:gridCol w="728965"/>
                <a:gridCol w="1877877"/>
                <a:gridCol w="737937"/>
              </a:tblGrid>
              <a:tr h="370840">
                <a:tc>
                  <a:txBody>
                    <a:bodyPr/>
                    <a:lstStyle/>
                    <a:p>
                      <a:r>
                        <a:rPr lang="sr-Cyrl-RS" dirty="0" smtClean="0"/>
                        <a:t>Школско</a:t>
                      </a:r>
                      <a:r>
                        <a:rPr lang="sr-Cyrl-RS" baseline="0" dirty="0" smtClean="0"/>
                        <a:t> такмичење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Општинско</a:t>
                      </a:r>
                      <a:r>
                        <a:rPr lang="sr-Cyrl-RS" baseline="0" dirty="0" smtClean="0"/>
                        <a:t> такмичење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ранг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Окружно</a:t>
                      </a:r>
                      <a:r>
                        <a:rPr lang="sr-Cyrl-RS" baseline="0" dirty="0" smtClean="0"/>
                        <a:t> такмичење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ранг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Иван Гњатовић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Михаило Латиновић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Михаило Латиновић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Стеван Ђокић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Иван Гњатовић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Иван Гњатовић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Димитрије Гашић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Стеван Ђокић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Урош Миладиновић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Михаило Латиновић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Миа Марковић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Марко Маринковић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Миа Марковић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Димитрије Гашић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Павле Ковачевић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Марко Маринковић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Јана Кесић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Урош Миладиновић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Сара Симић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Теодора Бјелић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Марко Маринковић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Лена Латиновић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Урош Миладиновић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Емил Чесников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Теодора Бјелић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Марија Тишма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Лена Латиновић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Јана Кесић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Емил Чесников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Марија Тишма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925" y="0"/>
            <a:ext cx="1462074" cy="10489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809817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БИОЛОГИЈА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Школски</a:t>
            </a:r>
            <a:r>
              <a:rPr dirty="0"/>
              <a:t> </a:t>
            </a:r>
            <a:r>
              <a:rPr dirty="0" err="1"/>
              <a:t>ниво</a:t>
            </a:r>
            <a:r>
              <a:rPr dirty="0"/>
              <a:t>: </a:t>
            </a:r>
            <a:r>
              <a:rPr dirty="0" smtClean="0"/>
              <a:t>1</a:t>
            </a:r>
            <a:r>
              <a:rPr lang="sr-Cyrl-RS" dirty="0" smtClean="0"/>
              <a:t>2</a:t>
            </a:r>
            <a:r>
              <a:rPr dirty="0" smtClean="0"/>
              <a:t> </a:t>
            </a:r>
            <a:r>
              <a:rPr dirty="0" err="1"/>
              <a:t>ученика</a:t>
            </a:r>
            <a:endParaRPr dirty="0"/>
          </a:p>
          <a:p>
            <a:r>
              <a:rPr dirty="0" err="1"/>
              <a:t>Општински</a:t>
            </a:r>
            <a:r>
              <a:rPr dirty="0"/>
              <a:t> </a:t>
            </a:r>
            <a:r>
              <a:rPr dirty="0" err="1"/>
              <a:t>ниво</a:t>
            </a:r>
            <a:r>
              <a:rPr dirty="0"/>
              <a:t>: </a:t>
            </a:r>
            <a:r>
              <a:rPr dirty="0" smtClean="0"/>
              <a:t>1</a:t>
            </a:r>
            <a:r>
              <a:rPr lang="sr-Cyrl-RS" dirty="0" smtClean="0"/>
              <a:t>1</a:t>
            </a:r>
            <a:r>
              <a:rPr dirty="0" smtClean="0"/>
              <a:t> </a:t>
            </a:r>
            <a:r>
              <a:rPr dirty="0" err="1"/>
              <a:t>ученика</a:t>
            </a:r>
            <a:endParaRPr dirty="0"/>
          </a:p>
          <a:p>
            <a:r>
              <a:rPr dirty="0" err="1"/>
              <a:t>Окружни</a:t>
            </a:r>
            <a:r>
              <a:rPr dirty="0"/>
              <a:t> </a:t>
            </a:r>
            <a:r>
              <a:rPr dirty="0" err="1"/>
              <a:t>ниво</a:t>
            </a:r>
            <a:r>
              <a:rPr dirty="0"/>
              <a:t>: </a:t>
            </a:r>
            <a:r>
              <a:rPr lang="sr-Cyrl-RS" dirty="0" smtClean="0"/>
              <a:t>9</a:t>
            </a:r>
            <a:r>
              <a:rPr dirty="0" smtClean="0"/>
              <a:t> </a:t>
            </a:r>
            <a:r>
              <a:rPr dirty="0" err="1" smtClean="0"/>
              <a:t>ученика</a:t>
            </a:r>
            <a:endParaRPr lang="sr-Cyrl-RS" dirty="0" smtClean="0"/>
          </a:p>
          <a:p>
            <a:r>
              <a:rPr lang="sr-Cyrl-RS" dirty="0" smtClean="0"/>
              <a:t>Републички ниво: 4 ученика</a:t>
            </a:r>
            <a:endParaRPr dirty="0"/>
          </a:p>
          <a:p>
            <a:r>
              <a:rPr dirty="0" err="1"/>
              <a:t>Поносни</a:t>
            </a:r>
            <a:r>
              <a:rPr dirty="0"/>
              <a:t> </a:t>
            </a:r>
            <a:r>
              <a:rPr dirty="0" err="1"/>
              <a:t>смо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труд</a:t>
            </a:r>
            <a:r>
              <a:rPr dirty="0"/>
              <a:t>, </a:t>
            </a:r>
            <a:r>
              <a:rPr dirty="0" err="1"/>
              <a:t>знање</a:t>
            </a:r>
            <a:r>
              <a:rPr dirty="0"/>
              <a:t> и </a:t>
            </a:r>
            <a:r>
              <a:rPr dirty="0" err="1"/>
              <a:t>посвећеност</a:t>
            </a:r>
            <a:r>
              <a:rPr dirty="0"/>
              <a:t> </a:t>
            </a:r>
            <a:r>
              <a:rPr dirty="0" err="1"/>
              <a:t>наших</a:t>
            </a:r>
            <a:r>
              <a:rPr dirty="0"/>
              <a:t> </a:t>
            </a:r>
            <a:r>
              <a:rPr dirty="0" err="1"/>
              <a:t>ученика</a:t>
            </a:r>
            <a:r>
              <a:rPr dirty="0"/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925" y="0"/>
            <a:ext cx="1462074" cy="10489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04274"/>
            <a:ext cx="6347713" cy="449179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Биологија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3941419"/>
              </p:ext>
            </p:extLst>
          </p:nvPr>
        </p:nvGraphicFramePr>
        <p:xfrm>
          <a:off x="609600" y="826167"/>
          <a:ext cx="6432884" cy="51018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5347"/>
                <a:gridCol w="1323474"/>
                <a:gridCol w="601579"/>
                <a:gridCol w="1299411"/>
                <a:gridCol w="593557"/>
                <a:gridCol w="1339516"/>
              </a:tblGrid>
              <a:tr h="124646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Школско</a:t>
                      </a:r>
                      <a:r>
                        <a:rPr lang="sr-Cyrl-RS" sz="1400" baseline="0" dirty="0" smtClean="0"/>
                        <a:t> такмичење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Општинско</a:t>
                      </a:r>
                      <a:r>
                        <a:rPr lang="sr-Cyrl-RS" sz="1400" baseline="0" dirty="0" smtClean="0"/>
                        <a:t> такмичење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Ранг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Окружно такмичење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Ранг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Репубиличко такмичење</a:t>
                      </a:r>
                      <a:endParaRPr lang="en-US" sz="1400" dirty="0"/>
                    </a:p>
                  </a:txBody>
                  <a:tcPr/>
                </a:tc>
              </a:tr>
              <a:tr h="381976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Марко Маринковић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Маша Цвркотић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Марко Маринковић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Лена Латиновић</a:t>
                      </a:r>
                    </a:p>
                  </a:txBody>
                  <a:tcPr marL="0" marR="0" marT="0" marB="0" anchor="b"/>
                </a:tc>
              </a:tr>
              <a:tr h="381976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Маша Цвркотић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Марко Маринковић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Маша Цвркотић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Лејла Абај</a:t>
                      </a:r>
                    </a:p>
                  </a:txBody>
                  <a:tcPr marL="0" marR="0" marT="0" marB="0" anchor="b"/>
                </a:tc>
              </a:tr>
              <a:tr h="381976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Владета Булајић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Владета Булајић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Владета Булајић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Стефан Шошић </a:t>
                      </a:r>
                    </a:p>
                  </a:txBody>
                  <a:tcPr marL="0" marR="0" marT="0" marB="0" anchor="b"/>
                </a:tc>
              </a:tr>
              <a:tr h="381976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Теодора Бјелић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Теодора Бјелић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Теодора Бјелић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Софија Бјелић</a:t>
                      </a:r>
                    </a:p>
                  </a:txBody>
                  <a:tcPr marL="0" marR="0" marT="0" marB="0" anchor="b"/>
                </a:tc>
              </a:tr>
              <a:tr h="381976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Викторија Ема Михајловски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Викторија Ема Михајловски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Викторија Ема Михајловски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r-Cyrl-RS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381976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Нађа Смиљанић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Софиа Живановић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Лена Латиновић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1976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Лена Латиновић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Лена Латиновић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Лејла Абај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1976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Софиа Живановић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Марија Тишма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Стефан Шошић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1976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Марија Тишма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Лејла Абај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Софија Бјелић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1976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Софија Бјелић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Стефан Шошић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1976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Лејла Абај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Софија Бјелић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1976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Стефан Шошић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925" y="0"/>
            <a:ext cx="1462074" cy="10489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870989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ГЕОГРАФИЈА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Школски</a:t>
            </a:r>
            <a:r>
              <a:rPr dirty="0"/>
              <a:t> </a:t>
            </a:r>
            <a:r>
              <a:rPr dirty="0" err="1"/>
              <a:t>ниво</a:t>
            </a:r>
            <a:r>
              <a:rPr dirty="0"/>
              <a:t>: </a:t>
            </a:r>
            <a:r>
              <a:rPr lang="sr-Cyrl-RS" dirty="0" smtClean="0"/>
              <a:t>9</a:t>
            </a:r>
            <a:r>
              <a:rPr dirty="0" smtClean="0"/>
              <a:t> </a:t>
            </a:r>
            <a:r>
              <a:rPr dirty="0" err="1"/>
              <a:t>ученика</a:t>
            </a:r>
            <a:endParaRPr dirty="0"/>
          </a:p>
          <a:p>
            <a:r>
              <a:rPr dirty="0" err="1"/>
              <a:t>Општински</a:t>
            </a:r>
            <a:r>
              <a:rPr dirty="0"/>
              <a:t> </a:t>
            </a:r>
            <a:r>
              <a:rPr dirty="0" err="1"/>
              <a:t>ниво</a:t>
            </a:r>
            <a:r>
              <a:rPr dirty="0"/>
              <a:t>: </a:t>
            </a:r>
            <a:r>
              <a:rPr lang="sr-Cyrl-RS" dirty="0" smtClean="0"/>
              <a:t>7</a:t>
            </a:r>
            <a:r>
              <a:rPr dirty="0" smtClean="0"/>
              <a:t> </a:t>
            </a:r>
            <a:r>
              <a:rPr dirty="0" err="1"/>
              <a:t>ученика</a:t>
            </a:r>
            <a:endParaRPr dirty="0"/>
          </a:p>
          <a:p>
            <a:r>
              <a:rPr dirty="0" err="1"/>
              <a:t>Окружни</a:t>
            </a:r>
            <a:r>
              <a:rPr dirty="0"/>
              <a:t> </a:t>
            </a:r>
            <a:r>
              <a:rPr dirty="0" err="1"/>
              <a:t>ниво</a:t>
            </a:r>
            <a:r>
              <a:rPr dirty="0"/>
              <a:t>: </a:t>
            </a:r>
            <a:r>
              <a:rPr lang="sr-Cyrl-RS" dirty="0" smtClean="0"/>
              <a:t>4</a:t>
            </a:r>
            <a:r>
              <a:rPr dirty="0" smtClean="0"/>
              <a:t> </a:t>
            </a:r>
            <a:r>
              <a:rPr dirty="0" err="1" smtClean="0"/>
              <a:t>ученика</a:t>
            </a:r>
            <a:endParaRPr lang="sr-Cyrl-RS" dirty="0" smtClean="0"/>
          </a:p>
          <a:p>
            <a:r>
              <a:rPr lang="sr-Cyrl-RS" dirty="0" smtClean="0"/>
              <a:t>Републички ниво: 2 ученика</a:t>
            </a:r>
            <a:endParaRPr dirty="0"/>
          </a:p>
          <a:p>
            <a:r>
              <a:rPr dirty="0" err="1"/>
              <a:t>Поносни</a:t>
            </a:r>
            <a:r>
              <a:rPr dirty="0"/>
              <a:t> </a:t>
            </a:r>
            <a:r>
              <a:rPr dirty="0" err="1"/>
              <a:t>смо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труд</a:t>
            </a:r>
            <a:r>
              <a:rPr dirty="0"/>
              <a:t>, </a:t>
            </a:r>
            <a:r>
              <a:rPr dirty="0" err="1"/>
              <a:t>знање</a:t>
            </a:r>
            <a:r>
              <a:rPr dirty="0"/>
              <a:t> и </a:t>
            </a:r>
            <a:r>
              <a:rPr dirty="0" err="1"/>
              <a:t>посвећеност</a:t>
            </a:r>
            <a:r>
              <a:rPr dirty="0"/>
              <a:t> </a:t>
            </a:r>
            <a:r>
              <a:rPr dirty="0" err="1"/>
              <a:t>наших</a:t>
            </a:r>
            <a:r>
              <a:rPr dirty="0"/>
              <a:t> </a:t>
            </a:r>
            <a:r>
              <a:rPr dirty="0" err="1"/>
              <a:t>ученика</a:t>
            </a:r>
            <a:r>
              <a:rPr dirty="0"/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925" y="0"/>
            <a:ext cx="1462074" cy="10489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465221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Географија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7349094"/>
              </p:ext>
            </p:extLst>
          </p:nvPr>
        </p:nvGraphicFramePr>
        <p:xfrm>
          <a:off x="609600" y="1476375"/>
          <a:ext cx="6304547" cy="3855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1179"/>
                <a:gridCol w="1203158"/>
                <a:gridCol w="609600"/>
                <a:gridCol w="1208339"/>
                <a:gridCol w="692650"/>
                <a:gridCol w="1379621"/>
              </a:tblGrid>
              <a:tr h="37084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Школско</a:t>
                      </a:r>
                      <a:r>
                        <a:rPr lang="sr-Cyrl-RS" sz="1400" baseline="0" dirty="0" smtClean="0"/>
                        <a:t> такмичење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Општинско</a:t>
                      </a:r>
                      <a:r>
                        <a:rPr lang="sr-Cyrl-RS" sz="1400" baseline="0" dirty="0" smtClean="0"/>
                        <a:t> такмичење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Ранг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Окружно такмичење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Ранг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Репубиличко такмичење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Лејла Абај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Лејла Абај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Лејла Абај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Лејла Абај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Ђорђе Ристовић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Ђорђе Ристовић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Ђорђе Ристовић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Емил Чесноков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Стефан </a:t>
                      </a:r>
                      <a:r>
                        <a:rPr lang="sr-Cyrl-R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Шошић</a:t>
                      </a:r>
                      <a:endParaRPr lang="sr-Cyrl-RS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Лазар Шошић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Емил Чесноков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Лазар Шошић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Емил Чесноков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Лазар Меловић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Емил Чесноков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Лазар Меловић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Катарина Ерић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Сташа Лаловић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Сташа Лаловић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Катарина Ерић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Лазар Меловић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Софиа Живановић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925" y="0"/>
            <a:ext cx="1462074" cy="10489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719759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НЕМАЧКИ ЈЕЗИК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Школски ниво: 4 ученика</a:t>
            </a:r>
          </a:p>
          <a:p>
            <a:r>
              <a:t>Општински ниво: 1 ученика</a:t>
            </a:r>
          </a:p>
          <a:p>
            <a:r>
              <a:t>Окружни ниво: 1 ученика</a:t>
            </a:r>
          </a:p>
          <a:p>
            <a:r>
              <a:t>Поносни смо на труд, знање и посвећеност наших ученика.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925" y="0"/>
            <a:ext cx="1462074" cy="10489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189</TotalTime>
  <Words>1565</Words>
  <Application>Microsoft Office PowerPoint</Application>
  <PresentationFormat>On-screen Show (4:3)</PresentationFormat>
  <Paragraphs>667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2" baseType="lpstr">
      <vt:lpstr>Arial</vt:lpstr>
      <vt:lpstr>Calibri</vt:lpstr>
      <vt:lpstr>Times New Roman</vt:lpstr>
      <vt:lpstr>Trebuchet MS</vt:lpstr>
      <vt:lpstr>Wingdings 3</vt:lpstr>
      <vt:lpstr>Facet</vt:lpstr>
      <vt:lpstr>УСПЕСИ УЧЕНИКА НА ТАКМИЧЕЊИМА 2025/2026.</vt:lpstr>
      <vt:lpstr>Области у којима су ученици остварили успех</vt:lpstr>
      <vt:lpstr>МАТЕМАТИКА</vt:lpstr>
      <vt:lpstr>Математика</vt:lpstr>
      <vt:lpstr>БИОЛОГИЈА</vt:lpstr>
      <vt:lpstr>Биологија</vt:lpstr>
      <vt:lpstr>ГЕОГРАФИЈА</vt:lpstr>
      <vt:lpstr>Географија</vt:lpstr>
      <vt:lpstr>НЕМАЧКИ ЈЕЗИК</vt:lpstr>
      <vt:lpstr>Немачки језик</vt:lpstr>
      <vt:lpstr>ФИЗИКА</vt:lpstr>
      <vt:lpstr>Физика</vt:lpstr>
      <vt:lpstr>ИСТОРИЈА</vt:lpstr>
      <vt:lpstr>Историја</vt:lpstr>
      <vt:lpstr>ИНФОРМАТИКА И РАЧУНАРСТВО</vt:lpstr>
      <vt:lpstr>Информатика и рачунарство</vt:lpstr>
      <vt:lpstr>ХЕМИЈА</vt:lpstr>
      <vt:lpstr>Хемија</vt:lpstr>
      <vt:lpstr>ТЕХНИКА И ТЕХНОЛОГИЈА</vt:lpstr>
      <vt:lpstr>Техника и технологија</vt:lpstr>
      <vt:lpstr>СРПСКИ ЈЕЗИК</vt:lpstr>
      <vt:lpstr>Српски језик</vt:lpstr>
      <vt:lpstr>PowerPoint Presentation</vt:lpstr>
      <vt:lpstr>КЊИЖЕНА ОЛИМПИЈАДА </vt:lpstr>
      <vt:lpstr>Књижевна олимпијада</vt:lpstr>
      <vt:lpstr>МИСЛИША</vt:lpstr>
      <vt:lpstr>Мислиша</vt:lpstr>
      <vt:lpstr>PowerPoint Presentation</vt:lpstr>
      <vt:lpstr>ДИГИТАЛНИ СВЕТ</vt:lpstr>
      <vt:lpstr>Дигитални свет</vt:lpstr>
      <vt:lpstr>ФИЗИЧКО И ЗДРАВСТВЕНО ВАСПИТАЊЕ</vt:lpstr>
      <vt:lpstr>Физичко и здравствено васпитање</vt:lpstr>
      <vt:lpstr>Музичка култура</vt:lpstr>
      <vt:lpstr>PowerPoint Presentation</vt:lpstr>
      <vt:lpstr>Ликовна култура</vt:lpstr>
      <vt:lpstr>Честитамо свим ученицима и наставницима!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УСПЕСИ УЧЕНИКА НА ТАКМИЧЕЊИМА 2025/2026.</dc:title>
  <dc:subject/>
  <dc:creator>Milana</dc:creator>
  <cp:keywords/>
  <dc:description>generated using python-pptx</dc:description>
  <cp:lastModifiedBy>Windows User</cp:lastModifiedBy>
  <cp:revision>39</cp:revision>
  <dcterms:created xsi:type="dcterms:W3CDTF">2013-01-27T09:14:16Z</dcterms:created>
  <dcterms:modified xsi:type="dcterms:W3CDTF">2026-06-10T13:01:42Z</dcterms:modified>
  <cp:category/>
</cp:coreProperties>
</file>